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43434000" cy="324612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0EE"/>
    <a:srgbClr val="000000"/>
    <a:srgbClr val="003976"/>
    <a:srgbClr val="003300"/>
    <a:srgbClr val="515151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95" autoAdjust="0"/>
    <p:restoredTop sz="98366" autoAdjust="0"/>
  </p:normalViewPr>
  <p:slideViewPr>
    <p:cSldViewPr>
      <p:cViewPr varScale="1">
        <p:scale>
          <a:sx n="27" d="100"/>
          <a:sy n="27" d="100"/>
        </p:scale>
        <p:origin x="-1638" y="-7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Uconn%20Research\Rocking%20Chair\Study%202\Results\Till%20results%20with%20au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Uconn%20Research\Rocking%20Chair\Study%202\Results\Till%20results%20with%20au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Uconn%20Research\Rocking%20Chair\Study%202\Results\Till%20results%20with%20au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errBars>
            <c:errBarType val="both"/>
            <c:errValType val="cust"/>
            <c:plus>
              <c:numRef>
                <c:f>Sheet6!$O$36:$O$37</c:f>
                <c:numCache>
                  <c:formatCode>General</c:formatCode>
                  <c:ptCount val="2"/>
                  <c:pt idx="0">
                    <c:v>2.0088906198400001E-2</c:v>
                  </c:pt>
                  <c:pt idx="1">
                    <c:v>7.5225315793721242E-2</c:v>
                  </c:pt>
                </c:numCache>
              </c:numRef>
            </c:plus>
            <c:minus>
              <c:numRef>
                <c:f>Sheet6!$O$36:$O$37</c:f>
                <c:numCache>
                  <c:formatCode>General</c:formatCode>
                  <c:ptCount val="2"/>
                  <c:pt idx="0">
                    <c:v>2.0088906198400001E-2</c:v>
                  </c:pt>
                  <c:pt idx="1">
                    <c:v>7.5225315793721242E-2</c:v>
                  </c:pt>
                </c:numCache>
              </c:numRef>
            </c:minus>
          </c:errBars>
          <c:cat>
            <c:strRef>
              <c:f>Sheet6!$L$36:$L$37</c:f>
              <c:strCache>
                <c:ptCount val="2"/>
                <c:pt idx="0">
                  <c:v>Spontaneous condition</c:v>
                </c:pt>
                <c:pt idx="1">
                  <c:v>Intentional condition</c:v>
                </c:pt>
              </c:strCache>
            </c:strRef>
          </c:cat>
          <c:val>
            <c:numRef>
              <c:f>Sheet6!$M$36:$M$37</c:f>
              <c:numCache>
                <c:formatCode>####.0000</c:formatCode>
                <c:ptCount val="2"/>
                <c:pt idx="0">
                  <c:v>5.6993006923077107E-2</c:v>
                </c:pt>
                <c:pt idx="1">
                  <c:v>0.24656565661111121</c:v>
                </c:pt>
              </c:numCache>
            </c:numRef>
          </c:val>
        </c:ser>
        <c:axId val="71568384"/>
        <c:axId val="71594752"/>
      </c:barChart>
      <c:catAx>
        <c:axId val="71568384"/>
        <c:scaling>
          <c:orientation val="minMax"/>
        </c:scaling>
        <c:axPos val="b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71594752"/>
        <c:crosses val="autoZero"/>
        <c:auto val="1"/>
        <c:lblAlgn val="ctr"/>
        <c:lblOffset val="100"/>
      </c:catAx>
      <c:valAx>
        <c:axId val="71594752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Sync Ratio </a:t>
                </a:r>
                <a:r>
                  <a:rPr lang="en-US" dirty="0"/>
                  <a:t>- Baseline Ratio</a:t>
                </a:r>
              </a:p>
            </c:rich>
          </c:tx>
          <c:layout/>
        </c:title>
        <c:numFmt formatCode="#,##0.00" sourceLinked="0"/>
        <c:tickLblPos val="nextTo"/>
        <c:crossAx val="7156838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[Till results with auto.xlsx]spont graphs!PivotTable1</c:name>
    <c:fmtId val="11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'spont graphs'!$B$3:$B$4</c:f>
              <c:strCache>
                <c:ptCount val="1"/>
                <c:pt idx="0">
                  <c:v>60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graphs'!$B$5:$B$18</c:f>
              <c:numCache>
                <c:formatCode>General</c:formatCode>
                <c:ptCount val="13"/>
                <c:pt idx="0">
                  <c:v>1.2287999999999957</c:v>
                </c:pt>
                <c:pt idx="1">
                  <c:v>1.1277999999999957</c:v>
                </c:pt>
                <c:pt idx="2">
                  <c:v>1.0142</c:v>
                </c:pt>
                <c:pt idx="3">
                  <c:v>1.0594999999999959</c:v>
                </c:pt>
                <c:pt idx="4">
                  <c:v>1.3747</c:v>
                </c:pt>
                <c:pt idx="5">
                  <c:v>1.3426</c:v>
                </c:pt>
                <c:pt idx="6">
                  <c:v>1.3295999999999957</c:v>
                </c:pt>
                <c:pt idx="7">
                  <c:v>1.5992999999999962</c:v>
                </c:pt>
                <c:pt idx="8">
                  <c:v>1.3110999999999962</c:v>
                </c:pt>
                <c:pt idx="9">
                  <c:v>1.4038999999999922</c:v>
                </c:pt>
                <c:pt idx="10">
                  <c:v>1.3276999999999954</c:v>
                </c:pt>
                <c:pt idx="11">
                  <c:v>1.081</c:v>
                </c:pt>
                <c:pt idx="12">
                  <c:v>1.2983</c:v>
                </c:pt>
              </c:numCache>
            </c:numRef>
          </c:val>
        </c:ser>
        <c:ser>
          <c:idx val="1"/>
          <c:order val="1"/>
          <c:tx>
            <c:strRef>
              <c:f>'spont graphs'!$C$3:$C$4</c:f>
              <c:strCache>
                <c:ptCount val="1"/>
                <c:pt idx="0">
                  <c:v>62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graphs'!$C$5:$C$18</c:f>
              <c:numCache>
                <c:formatCode>General</c:formatCode>
                <c:ptCount val="13"/>
                <c:pt idx="0">
                  <c:v>1.2507999999999957</c:v>
                </c:pt>
                <c:pt idx="1">
                  <c:v>1.0904</c:v>
                </c:pt>
                <c:pt idx="2">
                  <c:v>1.0143</c:v>
                </c:pt>
                <c:pt idx="3">
                  <c:v>0.9274</c:v>
                </c:pt>
                <c:pt idx="4">
                  <c:v>1.3205</c:v>
                </c:pt>
                <c:pt idx="5">
                  <c:v>1.3344</c:v>
                </c:pt>
                <c:pt idx="6">
                  <c:v>1.2394999999999949</c:v>
                </c:pt>
                <c:pt idx="7">
                  <c:v>1.52</c:v>
                </c:pt>
                <c:pt idx="8">
                  <c:v>1.3751</c:v>
                </c:pt>
                <c:pt idx="9">
                  <c:v>1.5376999999999954</c:v>
                </c:pt>
                <c:pt idx="10">
                  <c:v>1.4124999999999954</c:v>
                </c:pt>
                <c:pt idx="11">
                  <c:v>1.2409999999999957</c:v>
                </c:pt>
                <c:pt idx="12">
                  <c:v>1.2830999999999957</c:v>
                </c:pt>
              </c:numCache>
            </c:numRef>
          </c:val>
        </c:ser>
        <c:ser>
          <c:idx val="2"/>
          <c:order val="2"/>
          <c:tx>
            <c:strRef>
              <c:f>'spont graphs'!$D$3:$D$4</c:f>
              <c:strCache>
                <c:ptCount val="1"/>
                <c:pt idx="0">
                  <c:v>64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graphs'!$D$5:$D$18</c:f>
              <c:numCache>
                <c:formatCode>General</c:formatCode>
                <c:ptCount val="13"/>
                <c:pt idx="0">
                  <c:v>1.1788000000000001</c:v>
                </c:pt>
                <c:pt idx="1">
                  <c:v>1.0780000000000001</c:v>
                </c:pt>
                <c:pt idx="2">
                  <c:v>0.97340000000000004</c:v>
                </c:pt>
                <c:pt idx="3">
                  <c:v>0.90920000000000001</c:v>
                </c:pt>
                <c:pt idx="4">
                  <c:v>1.2875999999999954</c:v>
                </c:pt>
                <c:pt idx="5">
                  <c:v>1.2775999999999954</c:v>
                </c:pt>
                <c:pt idx="6">
                  <c:v>1.2714999999999954</c:v>
                </c:pt>
                <c:pt idx="7">
                  <c:v>1.2998999999999949</c:v>
                </c:pt>
                <c:pt idx="8">
                  <c:v>1.3176999999999954</c:v>
                </c:pt>
                <c:pt idx="9">
                  <c:v>1.5256999999999949</c:v>
                </c:pt>
                <c:pt idx="10">
                  <c:v>1.3084</c:v>
                </c:pt>
                <c:pt idx="11">
                  <c:v>0.92259999999999998</c:v>
                </c:pt>
                <c:pt idx="12">
                  <c:v>1.2178999999999935</c:v>
                </c:pt>
              </c:numCache>
            </c:numRef>
          </c:val>
        </c:ser>
        <c:ser>
          <c:idx val="3"/>
          <c:order val="3"/>
          <c:tx>
            <c:strRef>
              <c:f>'spont graphs'!$E$3:$E$4</c:f>
              <c:strCache>
                <c:ptCount val="1"/>
                <c:pt idx="0">
                  <c:v>66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graphs'!$E$5:$E$18</c:f>
              <c:numCache>
                <c:formatCode>General</c:formatCode>
                <c:ptCount val="13"/>
                <c:pt idx="0">
                  <c:v>1.1708000000000001</c:v>
                </c:pt>
                <c:pt idx="1">
                  <c:v>1.0284</c:v>
                </c:pt>
                <c:pt idx="2">
                  <c:v>1.6801999999999999</c:v>
                </c:pt>
                <c:pt idx="3">
                  <c:v>0.88419999999999999</c:v>
                </c:pt>
                <c:pt idx="4">
                  <c:v>1.2467999999999957</c:v>
                </c:pt>
                <c:pt idx="5">
                  <c:v>1.2361</c:v>
                </c:pt>
                <c:pt idx="6">
                  <c:v>1.1138999999999957</c:v>
                </c:pt>
                <c:pt idx="7">
                  <c:v>1.2907</c:v>
                </c:pt>
                <c:pt idx="8">
                  <c:v>1.2866</c:v>
                </c:pt>
                <c:pt idx="9">
                  <c:v>1.6395999999999962</c:v>
                </c:pt>
                <c:pt idx="10">
                  <c:v>1.2516999999999947</c:v>
                </c:pt>
                <c:pt idx="11">
                  <c:v>0.89459999999999951</c:v>
                </c:pt>
                <c:pt idx="12">
                  <c:v>1.1984999999999999</c:v>
                </c:pt>
              </c:numCache>
            </c:numRef>
          </c:val>
        </c:ser>
        <c:ser>
          <c:idx val="4"/>
          <c:order val="4"/>
          <c:tx>
            <c:strRef>
              <c:f>'spont graphs'!$F$3:$F$4</c:f>
              <c:strCache>
                <c:ptCount val="1"/>
                <c:pt idx="0">
                  <c:v>68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graphs'!$F$5:$F$18</c:f>
              <c:numCache>
                <c:formatCode>General</c:formatCode>
                <c:ptCount val="13"/>
                <c:pt idx="0">
                  <c:v>1.1518999999999957</c:v>
                </c:pt>
                <c:pt idx="1">
                  <c:v>1.0225</c:v>
                </c:pt>
                <c:pt idx="2">
                  <c:v>0.91639999999999999</c:v>
                </c:pt>
                <c:pt idx="3">
                  <c:v>0.88339999999999996</c:v>
                </c:pt>
                <c:pt idx="4">
                  <c:v>1.1865000000000001</c:v>
                </c:pt>
                <c:pt idx="5">
                  <c:v>1.2190999999999954</c:v>
                </c:pt>
                <c:pt idx="6">
                  <c:v>1.0418999999999949</c:v>
                </c:pt>
                <c:pt idx="7">
                  <c:v>1.35</c:v>
                </c:pt>
                <c:pt idx="8">
                  <c:v>1.1977</c:v>
                </c:pt>
                <c:pt idx="9">
                  <c:v>1.4240999999999957</c:v>
                </c:pt>
                <c:pt idx="10">
                  <c:v>1.2867</c:v>
                </c:pt>
                <c:pt idx="11">
                  <c:v>0.98519999999999996</c:v>
                </c:pt>
                <c:pt idx="12">
                  <c:v>1.1946000000000001</c:v>
                </c:pt>
              </c:numCache>
            </c:numRef>
          </c:val>
        </c:ser>
        <c:ser>
          <c:idx val="5"/>
          <c:order val="5"/>
          <c:tx>
            <c:strRef>
              <c:f>'spont graphs'!$G$3:$G$4</c:f>
              <c:strCache>
                <c:ptCount val="1"/>
                <c:pt idx="0">
                  <c:v>70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graphs'!$G$5:$G$18</c:f>
              <c:numCache>
                <c:formatCode>General</c:formatCode>
                <c:ptCount val="13"/>
                <c:pt idx="0">
                  <c:v>1.1247</c:v>
                </c:pt>
                <c:pt idx="1">
                  <c:v>0.85280000000000211</c:v>
                </c:pt>
                <c:pt idx="2">
                  <c:v>0.8776000000000026</c:v>
                </c:pt>
                <c:pt idx="3">
                  <c:v>0.89849999999999997</c:v>
                </c:pt>
                <c:pt idx="4">
                  <c:v>1.1165</c:v>
                </c:pt>
                <c:pt idx="5">
                  <c:v>1.206</c:v>
                </c:pt>
                <c:pt idx="6">
                  <c:v>1.0937999999999959</c:v>
                </c:pt>
                <c:pt idx="7">
                  <c:v>1.0633999999999957</c:v>
                </c:pt>
                <c:pt idx="8">
                  <c:v>1.1798999999999962</c:v>
                </c:pt>
                <c:pt idx="9">
                  <c:v>1.3616999999999957</c:v>
                </c:pt>
                <c:pt idx="10">
                  <c:v>1.2170999999999954</c:v>
                </c:pt>
                <c:pt idx="11">
                  <c:v>0.87610000000000188</c:v>
                </c:pt>
                <c:pt idx="12">
                  <c:v>1.1685000000000001</c:v>
                </c:pt>
              </c:numCache>
            </c:numRef>
          </c:val>
        </c:ser>
        <c:ser>
          <c:idx val="6"/>
          <c:order val="6"/>
          <c:tx>
            <c:strRef>
              <c:f>'spont graphs'!$H$3:$H$4</c:f>
              <c:strCache>
                <c:ptCount val="1"/>
                <c:pt idx="0">
                  <c:v>72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graphs'!$H$5:$H$18</c:f>
              <c:numCache>
                <c:formatCode>General</c:formatCode>
                <c:ptCount val="13"/>
                <c:pt idx="0">
                  <c:v>1.1206</c:v>
                </c:pt>
                <c:pt idx="1">
                  <c:v>0.87840000000000062</c:v>
                </c:pt>
                <c:pt idx="2">
                  <c:v>0.86820000000000064</c:v>
                </c:pt>
                <c:pt idx="3">
                  <c:v>0.84960000000000213</c:v>
                </c:pt>
                <c:pt idx="4">
                  <c:v>1.1343000000000001</c:v>
                </c:pt>
                <c:pt idx="5">
                  <c:v>1.1944999999999999</c:v>
                </c:pt>
                <c:pt idx="6">
                  <c:v>1.0205</c:v>
                </c:pt>
                <c:pt idx="7">
                  <c:v>1.3341000000000001</c:v>
                </c:pt>
                <c:pt idx="8">
                  <c:v>1.1633</c:v>
                </c:pt>
                <c:pt idx="9">
                  <c:v>1.3288</c:v>
                </c:pt>
                <c:pt idx="10">
                  <c:v>1.1842999999999999</c:v>
                </c:pt>
                <c:pt idx="11">
                  <c:v>0.82250000000000001</c:v>
                </c:pt>
                <c:pt idx="12">
                  <c:v>1.1955</c:v>
                </c:pt>
              </c:numCache>
            </c:numRef>
          </c:val>
        </c:ser>
        <c:ser>
          <c:idx val="7"/>
          <c:order val="7"/>
          <c:tx>
            <c:strRef>
              <c:f>'spont graphs'!$I$3:$I$4</c:f>
              <c:strCache>
                <c:ptCount val="1"/>
                <c:pt idx="0">
                  <c:v>74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graphs'!$I$5:$I$18</c:f>
              <c:numCache>
                <c:formatCode>General</c:formatCode>
                <c:ptCount val="13"/>
                <c:pt idx="0">
                  <c:v>1.1233</c:v>
                </c:pt>
                <c:pt idx="1">
                  <c:v>0.87260000000000248</c:v>
                </c:pt>
                <c:pt idx="2">
                  <c:v>0.82480000000000064</c:v>
                </c:pt>
                <c:pt idx="3">
                  <c:v>0.81659999999999999</c:v>
                </c:pt>
                <c:pt idx="4">
                  <c:v>1.0605</c:v>
                </c:pt>
                <c:pt idx="5">
                  <c:v>1.0615999999999954</c:v>
                </c:pt>
                <c:pt idx="6">
                  <c:v>0.97800000000000065</c:v>
                </c:pt>
                <c:pt idx="7">
                  <c:v>1.4403999999999957</c:v>
                </c:pt>
                <c:pt idx="8">
                  <c:v>1.1228</c:v>
                </c:pt>
                <c:pt idx="9">
                  <c:v>1.3452</c:v>
                </c:pt>
                <c:pt idx="10">
                  <c:v>1.1143000000000001</c:v>
                </c:pt>
                <c:pt idx="11">
                  <c:v>0.85990000000000189</c:v>
                </c:pt>
                <c:pt idx="12">
                  <c:v>1.0777999999999954</c:v>
                </c:pt>
              </c:numCache>
            </c:numRef>
          </c:val>
        </c:ser>
        <c:ser>
          <c:idx val="8"/>
          <c:order val="8"/>
          <c:tx>
            <c:strRef>
              <c:f>'spont graphs'!$J$3:$J$4</c:f>
              <c:strCache>
                <c:ptCount val="1"/>
                <c:pt idx="0">
                  <c:v>76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graphs'!$J$5:$J$18</c:f>
              <c:numCache>
                <c:formatCode>General</c:formatCode>
                <c:ptCount val="13"/>
                <c:pt idx="0">
                  <c:v>1.0803</c:v>
                </c:pt>
                <c:pt idx="1">
                  <c:v>0.76359999999999995</c:v>
                </c:pt>
                <c:pt idx="2">
                  <c:v>1.4555999999999936</c:v>
                </c:pt>
                <c:pt idx="3">
                  <c:v>0.80170000000000063</c:v>
                </c:pt>
                <c:pt idx="4">
                  <c:v>1.003499999999995</c:v>
                </c:pt>
                <c:pt idx="5">
                  <c:v>1.089</c:v>
                </c:pt>
                <c:pt idx="6">
                  <c:v>0.97620000000000062</c:v>
                </c:pt>
                <c:pt idx="7">
                  <c:v>1.1226</c:v>
                </c:pt>
                <c:pt idx="8">
                  <c:v>1.073</c:v>
                </c:pt>
                <c:pt idx="9">
                  <c:v>1.1968000000000001</c:v>
                </c:pt>
                <c:pt idx="10">
                  <c:v>1.1387</c:v>
                </c:pt>
                <c:pt idx="11">
                  <c:v>0.8024</c:v>
                </c:pt>
                <c:pt idx="12">
                  <c:v>0.98229999999999951</c:v>
                </c:pt>
              </c:numCache>
            </c:numRef>
          </c:val>
        </c:ser>
        <c:ser>
          <c:idx val="9"/>
          <c:order val="9"/>
          <c:tx>
            <c:strRef>
              <c:f>'spont graphs'!$K$3:$K$4</c:f>
              <c:strCache>
                <c:ptCount val="1"/>
                <c:pt idx="0">
                  <c:v>78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graphs'!$K$5:$K$18</c:f>
              <c:numCache>
                <c:formatCode>General</c:formatCode>
                <c:ptCount val="13"/>
                <c:pt idx="0">
                  <c:v>1.0738999999999954</c:v>
                </c:pt>
                <c:pt idx="1">
                  <c:v>0.68610000000000004</c:v>
                </c:pt>
                <c:pt idx="2">
                  <c:v>0.80089999999999995</c:v>
                </c:pt>
                <c:pt idx="3">
                  <c:v>0.73129999999999995</c:v>
                </c:pt>
                <c:pt idx="4">
                  <c:v>0.98919999999999997</c:v>
                </c:pt>
                <c:pt idx="5">
                  <c:v>1.0568</c:v>
                </c:pt>
                <c:pt idx="6">
                  <c:v>1.1585000000000001</c:v>
                </c:pt>
                <c:pt idx="7">
                  <c:v>1.2271999999999954</c:v>
                </c:pt>
                <c:pt idx="8">
                  <c:v>1.0582</c:v>
                </c:pt>
                <c:pt idx="9">
                  <c:v>1.085</c:v>
                </c:pt>
                <c:pt idx="10">
                  <c:v>1.0975999999999957</c:v>
                </c:pt>
                <c:pt idx="11">
                  <c:v>0.83150000000000002</c:v>
                </c:pt>
                <c:pt idx="12">
                  <c:v>1.0564</c:v>
                </c:pt>
              </c:numCache>
            </c:numRef>
          </c:val>
        </c:ser>
        <c:ser>
          <c:idx val="10"/>
          <c:order val="10"/>
          <c:tx>
            <c:strRef>
              <c:f>'spont graphs'!$L$3:$L$4</c:f>
              <c:strCache>
                <c:ptCount val="1"/>
                <c:pt idx="0">
                  <c:v>80</c:v>
                </c:pt>
              </c:strCache>
            </c:strRef>
          </c:tx>
          <c:cat>
            <c:strRef>
              <c:f>'spont graphs'!$A$5:$A$18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'spont graphs'!$L$5:$L$18</c:f>
              <c:numCache>
                <c:formatCode>General</c:formatCode>
                <c:ptCount val="13"/>
                <c:pt idx="0">
                  <c:v>1.0552999999999957</c:v>
                </c:pt>
                <c:pt idx="1">
                  <c:v>0.66260000000000285</c:v>
                </c:pt>
                <c:pt idx="2">
                  <c:v>0.74990000000000212</c:v>
                </c:pt>
                <c:pt idx="3">
                  <c:v>0.73060000000000236</c:v>
                </c:pt>
                <c:pt idx="4">
                  <c:v>0.97610000000000063</c:v>
                </c:pt>
                <c:pt idx="5">
                  <c:v>1.0646</c:v>
                </c:pt>
                <c:pt idx="6">
                  <c:v>0.91900000000000004</c:v>
                </c:pt>
                <c:pt idx="7">
                  <c:v>1.1223000000000001</c:v>
                </c:pt>
                <c:pt idx="8">
                  <c:v>0.97570000000000212</c:v>
                </c:pt>
                <c:pt idx="9">
                  <c:v>1.2936999999999954</c:v>
                </c:pt>
                <c:pt idx="10">
                  <c:v>1.0016999999999947</c:v>
                </c:pt>
                <c:pt idx="11">
                  <c:v>0.79249999999999998</c:v>
                </c:pt>
                <c:pt idx="12">
                  <c:v>0.93100000000000005</c:v>
                </c:pt>
              </c:numCache>
            </c:numRef>
          </c:val>
        </c:ser>
        <c:axId val="72155136"/>
        <c:axId val="72157056"/>
      </c:barChart>
      <c:catAx>
        <c:axId val="72155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Participant Number</a:t>
                </a:r>
              </a:p>
            </c:rich>
          </c:tx>
          <c:layout/>
        </c:title>
        <c:tickLblPos val="nextTo"/>
        <c:crossAx val="72157056"/>
        <c:crosses val="autoZero"/>
        <c:auto val="1"/>
        <c:lblAlgn val="ctr"/>
        <c:lblOffset val="100"/>
      </c:catAx>
      <c:valAx>
        <c:axId val="72157056"/>
        <c:scaling>
          <c:orientation val="minMax"/>
          <c:min val="0.75000000000000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Sync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Ratio </a:t>
                </a:r>
                <a:r>
                  <a:rPr lang="en-US" dirty="0"/>
                  <a:t>(IRI/IBI)</a:t>
                </a:r>
              </a:p>
            </c:rich>
          </c:tx>
          <c:layout/>
        </c:title>
        <c:numFmt formatCode="General" sourceLinked="1"/>
        <c:tickLblPos val="nextTo"/>
        <c:crossAx val="72155136"/>
        <c:crosses val="autoZero"/>
        <c:crossBetween val="between"/>
        <c:majorUnit val="0.25"/>
      </c:valAx>
    </c:plotArea>
    <c:plotVisOnly val="1"/>
  </c:chart>
  <c:spPr>
    <a:ln>
      <a:noFill/>
    </a:ln>
  </c:spPr>
  <c:txPr>
    <a:bodyPr/>
    <a:lstStyle/>
    <a:p>
      <a:pPr>
        <a:defRPr sz="24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[Till results with auto.xlsx]Sheet4!PivotTable3</c:name>
    <c:fmtId val="2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Sheet4!$B$1:$B$2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Sheet4!$B$3:$B$21</c:f>
              <c:numCache>
                <c:formatCode>General</c:formatCode>
                <c:ptCount val="18"/>
                <c:pt idx="0">
                  <c:v>1.5257999999999949</c:v>
                </c:pt>
                <c:pt idx="1">
                  <c:v>1.8207</c:v>
                </c:pt>
                <c:pt idx="2">
                  <c:v>1.0241</c:v>
                </c:pt>
                <c:pt idx="3">
                  <c:v>1.7437999999999947</c:v>
                </c:pt>
                <c:pt idx="4">
                  <c:v>2.0356999999999967</c:v>
                </c:pt>
                <c:pt idx="5">
                  <c:v>1.377</c:v>
                </c:pt>
                <c:pt idx="6">
                  <c:v>1.7884</c:v>
                </c:pt>
                <c:pt idx="7">
                  <c:v>1.7111999999999949</c:v>
                </c:pt>
                <c:pt idx="8">
                  <c:v>1.3622000000000001</c:v>
                </c:pt>
                <c:pt idx="9">
                  <c:v>1.4611999999999949</c:v>
                </c:pt>
                <c:pt idx="10">
                  <c:v>1.4752999999999949</c:v>
                </c:pt>
                <c:pt idx="11">
                  <c:v>2.4917999999999987</c:v>
                </c:pt>
                <c:pt idx="12">
                  <c:v>1.0117999999999947</c:v>
                </c:pt>
                <c:pt idx="13">
                  <c:v>1.8433999999999962</c:v>
                </c:pt>
                <c:pt idx="14">
                  <c:v>1.5342</c:v>
                </c:pt>
                <c:pt idx="15">
                  <c:v>1.2958999999999949</c:v>
                </c:pt>
                <c:pt idx="16">
                  <c:v>1.1153</c:v>
                </c:pt>
                <c:pt idx="17">
                  <c:v>1.4537999999999935</c:v>
                </c:pt>
              </c:numCache>
            </c:numRef>
          </c:val>
        </c:ser>
        <c:ser>
          <c:idx val="1"/>
          <c:order val="1"/>
          <c:tx>
            <c:strRef>
              <c:f>Sheet4!$C$1:$C$2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Sheet4!$C$3:$C$21</c:f>
              <c:numCache>
                <c:formatCode>General</c:formatCode>
                <c:ptCount val="18"/>
                <c:pt idx="0">
                  <c:v>1.5570999999999962</c:v>
                </c:pt>
                <c:pt idx="1">
                  <c:v>1.9706999999999999</c:v>
                </c:pt>
                <c:pt idx="2">
                  <c:v>1.0473999999999959</c:v>
                </c:pt>
                <c:pt idx="3">
                  <c:v>1.9545999999999999</c:v>
                </c:pt>
                <c:pt idx="4">
                  <c:v>2.0905</c:v>
                </c:pt>
                <c:pt idx="5">
                  <c:v>1.2844</c:v>
                </c:pt>
                <c:pt idx="6">
                  <c:v>1.5422</c:v>
                </c:pt>
                <c:pt idx="7">
                  <c:v>1.905</c:v>
                </c:pt>
                <c:pt idx="8">
                  <c:v>1.2974999999999954</c:v>
                </c:pt>
                <c:pt idx="9">
                  <c:v>1.3288</c:v>
                </c:pt>
                <c:pt idx="10">
                  <c:v>1.3172999999999957</c:v>
                </c:pt>
                <c:pt idx="11">
                  <c:v>2.0209000000000001</c:v>
                </c:pt>
                <c:pt idx="12">
                  <c:v>0.99519999999999997</c:v>
                </c:pt>
                <c:pt idx="13">
                  <c:v>1.9297</c:v>
                </c:pt>
                <c:pt idx="14">
                  <c:v>1.6611</c:v>
                </c:pt>
                <c:pt idx="15">
                  <c:v>1.2075999999999936</c:v>
                </c:pt>
                <c:pt idx="16">
                  <c:v>1.0853999999999957</c:v>
                </c:pt>
                <c:pt idx="17">
                  <c:v>1.4017999999999924</c:v>
                </c:pt>
              </c:numCache>
            </c:numRef>
          </c:val>
        </c:ser>
        <c:ser>
          <c:idx val="2"/>
          <c:order val="2"/>
          <c:tx>
            <c:strRef>
              <c:f>Sheet4!$D$1:$D$2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Sheet4!$D$3:$D$21</c:f>
              <c:numCache>
                <c:formatCode>General</c:formatCode>
                <c:ptCount val="18"/>
                <c:pt idx="0">
                  <c:v>1.4610999999999954</c:v>
                </c:pt>
                <c:pt idx="1">
                  <c:v>2.0093000000000001</c:v>
                </c:pt>
                <c:pt idx="2">
                  <c:v>0.98329999999999951</c:v>
                </c:pt>
                <c:pt idx="3">
                  <c:v>1.9355</c:v>
                </c:pt>
                <c:pt idx="4">
                  <c:v>2.0741000000000001</c:v>
                </c:pt>
                <c:pt idx="5">
                  <c:v>1.2258999999999936</c:v>
                </c:pt>
                <c:pt idx="6">
                  <c:v>1.5848</c:v>
                </c:pt>
                <c:pt idx="7">
                  <c:v>1.9570000000000001</c:v>
                </c:pt>
                <c:pt idx="8">
                  <c:v>1.2734999999999954</c:v>
                </c:pt>
                <c:pt idx="9">
                  <c:v>1.3372999999999962</c:v>
                </c:pt>
                <c:pt idx="10">
                  <c:v>1.3193999999999957</c:v>
                </c:pt>
                <c:pt idx="11">
                  <c:v>2.2143000000000002</c:v>
                </c:pt>
                <c:pt idx="12">
                  <c:v>0.9843999999999995</c:v>
                </c:pt>
                <c:pt idx="13">
                  <c:v>2.0442</c:v>
                </c:pt>
                <c:pt idx="14">
                  <c:v>1.7109999999999954</c:v>
                </c:pt>
                <c:pt idx="15">
                  <c:v>1.2143999999999957</c:v>
                </c:pt>
                <c:pt idx="16">
                  <c:v>1.0528999999999962</c:v>
                </c:pt>
                <c:pt idx="17">
                  <c:v>1.3658999999999957</c:v>
                </c:pt>
              </c:numCache>
            </c:numRef>
          </c:val>
        </c:ser>
        <c:ser>
          <c:idx val="3"/>
          <c:order val="3"/>
          <c:tx>
            <c:strRef>
              <c:f>Sheet4!$E$1:$E$2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Sheet4!$E$3:$E$21</c:f>
              <c:numCache>
                <c:formatCode>General</c:formatCode>
                <c:ptCount val="18"/>
                <c:pt idx="0">
                  <c:v>1.4903999999999962</c:v>
                </c:pt>
                <c:pt idx="1">
                  <c:v>1.7683</c:v>
                </c:pt>
                <c:pt idx="2">
                  <c:v>1.0023</c:v>
                </c:pt>
                <c:pt idx="3">
                  <c:v>1.3149</c:v>
                </c:pt>
                <c:pt idx="4">
                  <c:v>2.0141999999999998</c:v>
                </c:pt>
                <c:pt idx="5">
                  <c:v>1.1738</c:v>
                </c:pt>
                <c:pt idx="6">
                  <c:v>1.3781000000000001</c:v>
                </c:pt>
                <c:pt idx="7">
                  <c:v>1.7351999999999954</c:v>
                </c:pt>
                <c:pt idx="8">
                  <c:v>1.2302</c:v>
                </c:pt>
                <c:pt idx="9">
                  <c:v>1.3167</c:v>
                </c:pt>
                <c:pt idx="10">
                  <c:v>1.4741</c:v>
                </c:pt>
                <c:pt idx="11">
                  <c:v>1.8376999999999957</c:v>
                </c:pt>
                <c:pt idx="12">
                  <c:v>1.0096999999999949</c:v>
                </c:pt>
                <c:pt idx="13">
                  <c:v>1.6400000000000001</c:v>
                </c:pt>
                <c:pt idx="14">
                  <c:v>1.5432999999999957</c:v>
                </c:pt>
                <c:pt idx="15">
                  <c:v>1.1914</c:v>
                </c:pt>
                <c:pt idx="16">
                  <c:v>1.0351999999999957</c:v>
                </c:pt>
                <c:pt idx="17">
                  <c:v>1.2128999999999954</c:v>
                </c:pt>
              </c:numCache>
            </c:numRef>
          </c:val>
        </c:ser>
        <c:ser>
          <c:idx val="4"/>
          <c:order val="4"/>
          <c:tx>
            <c:strRef>
              <c:f>Sheet4!$F$1:$F$2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Sheet4!$F$3:$F$21</c:f>
              <c:numCache>
                <c:formatCode>General</c:formatCode>
                <c:ptCount val="18"/>
                <c:pt idx="0">
                  <c:v>1.2488999999999957</c:v>
                </c:pt>
                <c:pt idx="1">
                  <c:v>1.9067000000000001</c:v>
                </c:pt>
                <c:pt idx="2">
                  <c:v>0.9143</c:v>
                </c:pt>
                <c:pt idx="3">
                  <c:v>1.4298999999999924</c:v>
                </c:pt>
                <c:pt idx="4">
                  <c:v>2.0625999999999998</c:v>
                </c:pt>
                <c:pt idx="5">
                  <c:v>1.2225999999999957</c:v>
                </c:pt>
                <c:pt idx="6">
                  <c:v>1.5136999999999949</c:v>
                </c:pt>
                <c:pt idx="7">
                  <c:v>1.7254999999999947</c:v>
                </c:pt>
                <c:pt idx="8">
                  <c:v>1.2130999999999954</c:v>
                </c:pt>
                <c:pt idx="9">
                  <c:v>1.2265999999999957</c:v>
                </c:pt>
                <c:pt idx="10">
                  <c:v>1.2363</c:v>
                </c:pt>
                <c:pt idx="11">
                  <c:v>1.9634</c:v>
                </c:pt>
                <c:pt idx="12">
                  <c:v>1.0108999999999957</c:v>
                </c:pt>
                <c:pt idx="13">
                  <c:v>1.7464999999999962</c:v>
                </c:pt>
                <c:pt idx="14">
                  <c:v>1.7652999999999954</c:v>
                </c:pt>
                <c:pt idx="15">
                  <c:v>1.1214999999999962</c:v>
                </c:pt>
                <c:pt idx="16">
                  <c:v>0.99180000000000001</c:v>
                </c:pt>
                <c:pt idx="17">
                  <c:v>1.2053999999999947</c:v>
                </c:pt>
              </c:numCache>
            </c:numRef>
          </c:val>
        </c:ser>
        <c:ser>
          <c:idx val="5"/>
          <c:order val="5"/>
          <c:tx>
            <c:strRef>
              <c:f>Sheet4!$G$1:$G$2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Sheet4!$G$3:$G$21</c:f>
              <c:numCache>
                <c:formatCode>General</c:formatCode>
                <c:ptCount val="18"/>
                <c:pt idx="0">
                  <c:v>1.4145999999999954</c:v>
                </c:pt>
                <c:pt idx="1">
                  <c:v>2.0093999999999999</c:v>
                </c:pt>
                <c:pt idx="2">
                  <c:v>0.96760000000000213</c:v>
                </c:pt>
                <c:pt idx="3">
                  <c:v>1.3826000000000001</c:v>
                </c:pt>
                <c:pt idx="4">
                  <c:v>2.0379999999999998</c:v>
                </c:pt>
                <c:pt idx="5">
                  <c:v>1.1247</c:v>
                </c:pt>
                <c:pt idx="6">
                  <c:v>1.4881</c:v>
                </c:pt>
                <c:pt idx="7">
                  <c:v>1.4490999999999949</c:v>
                </c:pt>
                <c:pt idx="8">
                  <c:v>1.1354</c:v>
                </c:pt>
                <c:pt idx="9">
                  <c:v>1.2751999999999957</c:v>
                </c:pt>
                <c:pt idx="10">
                  <c:v>1.1243000000000001</c:v>
                </c:pt>
                <c:pt idx="11">
                  <c:v>2.0935000000000001</c:v>
                </c:pt>
                <c:pt idx="12">
                  <c:v>1.0005999999999962</c:v>
                </c:pt>
                <c:pt idx="13">
                  <c:v>1.4115999999999926</c:v>
                </c:pt>
                <c:pt idx="14">
                  <c:v>1.9251</c:v>
                </c:pt>
                <c:pt idx="15">
                  <c:v>1.0567</c:v>
                </c:pt>
                <c:pt idx="16">
                  <c:v>0.94899999999999995</c:v>
                </c:pt>
                <c:pt idx="17">
                  <c:v>1.2022999999999957</c:v>
                </c:pt>
              </c:numCache>
            </c:numRef>
          </c:val>
        </c:ser>
        <c:ser>
          <c:idx val="6"/>
          <c:order val="6"/>
          <c:tx>
            <c:strRef>
              <c:f>Sheet4!$H$1:$H$2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Sheet4!$H$3:$H$21</c:f>
              <c:numCache>
                <c:formatCode>General</c:formatCode>
                <c:ptCount val="18"/>
                <c:pt idx="0">
                  <c:v>0.9853999999999995</c:v>
                </c:pt>
                <c:pt idx="1">
                  <c:v>1.9958</c:v>
                </c:pt>
                <c:pt idx="2">
                  <c:v>0.94670000000000065</c:v>
                </c:pt>
                <c:pt idx="3">
                  <c:v>1.3196999999999954</c:v>
                </c:pt>
                <c:pt idx="4">
                  <c:v>2.0371999999999999</c:v>
                </c:pt>
                <c:pt idx="5">
                  <c:v>1.5546</c:v>
                </c:pt>
                <c:pt idx="6">
                  <c:v>1.6218999999999957</c:v>
                </c:pt>
                <c:pt idx="7">
                  <c:v>1.5051999999999954</c:v>
                </c:pt>
                <c:pt idx="8">
                  <c:v>1.0986</c:v>
                </c:pt>
                <c:pt idx="9">
                  <c:v>1.2845</c:v>
                </c:pt>
                <c:pt idx="10">
                  <c:v>1.1594</c:v>
                </c:pt>
                <c:pt idx="11">
                  <c:v>2.1905000000000001</c:v>
                </c:pt>
                <c:pt idx="12">
                  <c:v>0.99370000000000003</c:v>
                </c:pt>
                <c:pt idx="13">
                  <c:v>1.9518</c:v>
                </c:pt>
                <c:pt idx="14">
                  <c:v>1.677</c:v>
                </c:pt>
                <c:pt idx="15">
                  <c:v>0.99119999999999997</c:v>
                </c:pt>
                <c:pt idx="16">
                  <c:v>0.97000000000000064</c:v>
                </c:pt>
                <c:pt idx="17">
                  <c:v>1.1660999999999999</c:v>
                </c:pt>
              </c:numCache>
            </c:numRef>
          </c:val>
        </c:ser>
        <c:ser>
          <c:idx val="7"/>
          <c:order val="7"/>
          <c:tx>
            <c:strRef>
              <c:f>Sheet4!$I$1:$I$2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Sheet4!$I$3:$I$21</c:f>
              <c:numCache>
                <c:formatCode>General</c:formatCode>
                <c:ptCount val="18"/>
                <c:pt idx="0">
                  <c:v>1.1478999999999957</c:v>
                </c:pt>
                <c:pt idx="1">
                  <c:v>1.8936999999999962</c:v>
                </c:pt>
                <c:pt idx="2">
                  <c:v>1</c:v>
                </c:pt>
                <c:pt idx="3">
                  <c:v>1.2608999999999957</c:v>
                </c:pt>
                <c:pt idx="4">
                  <c:v>2.0163999999999977</c:v>
                </c:pt>
                <c:pt idx="5">
                  <c:v>1.2964</c:v>
                </c:pt>
                <c:pt idx="6">
                  <c:v>1.3405</c:v>
                </c:pt>
                <c:pt idx="7">
                  <c:v>1.7268999999999954</c:v>
                </c:pt>
                <c:pt idx="8">
                  <c:v>1.0582</c:v>
                </c:pt>
                <c:pt idx="9">
                  <c:v>1.4198999999999924</c:v>
                </c:pt>
                <c:pt idx="10">
                  <c:v>1.0924</c:v>
                </c:pt>
                <c:pt idx="11">
                  <c:v>1.8595999999999957</c:v>
                </c:pt>
                <c:pt idx="12">
                  <c:v>0.99680000000000002</c:v>
                </c:pt>
                <c:pt idx="13">
                  <c:v>1.7218999999999935</c:v>
                </c:pt>
                <c:pt idx="14">
                  <c:v>1.3046</c:v>
                </c:pt>
                <c:pt idx="15">
                  <c:v>1.0123</c:v>
                </c:pt>
                <c:pt idx="16">
                  <c:v>0.98080000000000001</c:v>
                </c:pt>
                <c:pt idx="17">
                  <c:v>1.1136999999999957</c:v>
                </c:pt>
              </c:numCache>
            </c:numRef>
          </c:val>
        </c:ser>
        <c:ser>
          <c:idx val="8"/>
          <c:order val="8"/>
          <c:tx>
            <c:strRef>
              <c:f>Sheet4!$J$1:$J$2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Sheet4!$J$3:$J$21</c:f>
              <c:numCache>
                <c:formatCode>General</c:formatCode>
                <c:ptCount val="18"/>
                <c:pt idx="0">
                  <c:v>1.1466000000000001</c:v>
                </c:pt>
                <c:pt idx="1">
                  <c:v>1.7101999999999962</c:v>
                </c:pt>
                <c:pt idx="2">
                  <c:v>1.0076999999999949</c:v>
                </c:pt>
                <c:pt idx="3">
                  <c:v>1.4993999999999954</c:v>
                </c:pt>
                <c:pt idx="4">
                  <c:v>2.0179999999999998</c:v>
                </c:pt>
                <c:pt idx="5">
                  <c:v>1.5265</c:v>
                </c:pt>
                <c:pt idx="6">
                  <c:v>1.2703</c:v>
                </c:pt>
                <c:pt idx="7">
                  <c:v>1.1903999999999999</c:v>
                </c:pt>
                <c:pt idx="8">
                  <c:v>1.0717999999999954</c:v>
                </c:pt>
                <c:pt idx="9">
                  <c:v>1.3933</c:v>
                </c:pt>
                <c:pt idx="10">
                  <c:v>1.1980000000000037</c:v>
                </c:pt>
                <c:pt idx="11">
                  <c:v>2.0036999999999998</c:v>
                </c:pt>
                <c:pt idx="12">
                  <c:v>1.0015999999999949</c:v>
                </c:pt>
                <c:pt idx="13">
                  <c:v>1.7290999999999954</c:v>
                </c:pt>
                <c:pt idx="14">
                  <c:v>1.1474</c:v>
                </c:pt>
                <c:pt idx="15">
                  <c:v>0.97870000000000212</c:v>
                </c:pt>
                <c:pt idx="16">
                  <c:v>0.97520000000000062</c:v>
                </c:pt>
                <c:pt idx="17">
                  <c:v>1.0692999999999957</c:v>
                </c:pt>
              </c:numCache>
            </c:numRef>
          </c:val>
        </c:ser>
        <c:ser>
          <c:idx val="9"/>
          <c:order val="9"/>
          <c:tx>
            <c:strRef>
              <c:f>Sheet4!$K$1:$K$2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Sheet4!$K$3:$K$21</c:f>
              <c:numCache>
                <c:formatCode>General</c:formatCode>
                <c:ptCount val="18"/>
                <c:pt idx="0">
                  <c:v>1.1483000000000001</c:v>
                </c:pt>
                <c:pt idx="1">
                  <c:v>1.5891999999999962</c:v>
                </c:pt>
                <c:pt idx="2">
                  <c:v>1.0002</c:v>
                </c:pt>
                <c:pt idx="3">
                  <c:v>1.1545000000000001</c:v>
                </c:pt>
                <c:pt idx="4">
                  <c:v>2.0066999999999977</c:v>
                </c:pt>
                <c:pt idx="5">
                  <c:v>1.4415999999999936</c:v>
                </c:pt>
                <c:pt idx="6">
                  <c:v>1.3573999999999962</c:v>
                </c:pt>
                <c:pt idx="7">
                  <c:v>1.2265999999999957</c:v>
                </c:pt>
                <c:pt idx="8">
                  <c:v>1.0427</c:v>
                </c:pt>
                <c:pt idx="9">
                  <c:v>1.3581000000000001</c:v>
                </c:pt>
                <c:pt idx="10">
                  <c:v>1.1661999999999999</c:v>
                </c:pt>
                <c:pt idx="11">
                  <c:v>2.0162999999999967</c:v>
                </c:pt>
                <c:pt idx="12">
                  <c:v>0.94180000000000064</c:v>
                </c:pt>
                <c:pt idx="13">
                  <c:v>1.9325000000000001</c:v>
                </c:pt>
                <c:pt idx="14">
                  <c:v>1.1257999999999957</c:v>
                </c:pt>
                <c:pt idx="15">
                  <c:v>0.94970000000000065</c:v>
                </c:pt>
                <c:pt idx="16">
                  <c:v>0.98039999999999949</c:v>
                </c:pt>
                <c:pt idx="17">
                  <c:v>1.0398999999999949</c:v>
                </c:pt>
              </c:numCache>
            </c:numRef>
          </c:val>
        </c:ser>
        <c:ser>
          <c:idx val="10"/>
          <c:order val="10"/>
          <c:tx>
            <c:strRef>
              <c:f>Sheet4!$L$1:$L$2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Sheet4!$A$3:$A$21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strCache>
            </c:strRef>
          </c:cat>
          <c:val>
            <c:numRef>
              <c:f>Sheet4!$L$3:$L$21</c:f>
              <c:numCache>
                <c:formatCode>General</c:formatCode>
                <c:ptCount val="18"/>
                <c:pt idx="0">
                  <c:v>1.1886000000000001</c:v>
                </c:pt>
                <c:pt idx="1">
                  <c:v>1.784</c:v>
                </c:pt>
                <c:pt idx="2">
                  <c:v>0.88139999999999996</c:v>
                </c:pt>
                <c:pt idx="3">
                  <c:v>1.3052999999999957</c:v>
                </c:pt>
                <c:pt idx="4">
                  <c:v>1.9765999999999999</c:v>
                </c:pt>
                <c:pt idx="5">
                  <c:v>1.2131999999999949</c:v>
                </c:pt>
                <c:pt idx="6">
                  <c:v>1.2154999999999947</c:v>
                </c:pt>
                <c:pt idx="7">
                  <c:v>1.6918</c:v>
                </c:pt>
                <c:pt idx="8">
                  <c:v>1.1140000000000001</c:v>
                </c:pt>
                <c:pt idx="9">
                  <c:v>1.4274999999999936</c:v>
                </c:pt>
                <c:pt idx="10">
                  <c:v>1.1652</c:v>
                </c:pt>
                <c:pt idx="11">
                  <c:v>1.6084000000000001</c:v>
                </c:pt>
                <c:pt idx="12">
                  <c:v>0.97250000000000003</c:v>
                </c:pt>
                <c:pt idx="13">
                  <c:v>1.9532</c:v>
                </c:pt>
                <c:pt idx="14">
                  <c:v>1.0121</c:v>
                </c:pt>
                <c:pt idx="15">
                  <c:v>0.97370000000000212</c:v>
                </c:pt>
                <c:pt idx="16">
                  <c:v>0.90880000000000005</c:v>
                </c:pt>
                <c:pt idx="17">
                  <c:v>1.0101</c:v>
                </c:pt>
              </c:numCache>
            </c:numRef>
          </c:val>
        </c:ser>
        <c:axId val="72565888"/>
        <c:axId val="72567808"/>
      </c:barChart>
      <c:catAx>
        <c:axId val="72565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Participant Number</a:t>
                </a:r>
              </a:p>
            </c:rich>
          </c:tx>
          <c:layout/>
        </c:title>
        <c:tickLblPos val="nextTo"/>
        <c:crossAx val="72567808"/>
        <c:crosses val="autoZero"/>
        <c:auto val="1"/>
        <c:lblAlgn val="ctr"/>
        <c:lblOffset val="100"/>
      </c:catAx>
      <c:valAx>
        <c:axId val="72567808"/>
        <c:scaling>
          <c:orientation val="minMax"/>
          <c:max val="2.5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Sync Ratio </a:t>
                </a:r>
                <a:r>
                  <a:rPr lang="en-US" dirty="0"/>
                  <a:t>(IRI/IBI)</a:t>
                </a:r>
              </a:p>
            </c:rich>
          </c:tx>
          <c:layout/>
        </c:title>
        <c:numFmt formatCode="General" sourceLinked="1"/>
        <c:tickLblPos val="nextTo"/>
        <c:crossAx val="72565888"/>
        <c:crosses val="autoZero"/>
        <c:crossBetween val="between"/>
      </c:valAx>
    </c:plotArea>
    <c:plotVisOnly val="1"/>
  </c:chart>
  <c:txPr>
    <a:bodyPr/>
    <a:lstStyle/>
    <a:p>
      <a:pPr>
        <a:defRPr sz="24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821400" cy="1622425"/>
          </a:xfrm>
          <a:prstGeom prst="rect">
            <a:avLst/>
          </a:prstGeom>
        </p:spPr>
        <p:txBody>
          <a:bodyPr vert="horz" lIns="433660" tIns="216832" rIns="433660" bIns="216832" rtlCol="0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4603075" y="0"/>
            <a:ext cx="18821400" cy="1622425"/>
          </a:xfrm>
          <a:prstGeom prst="rect">
            <a:avLst/>
          </a:prstGeom>
        </p:spPr>
        <p:txBody>
          <a:bodyPr vert="horz" lIns="433660" tIns="216832" rIns="433660" bIns="216832" rtlCol="0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latin typeface="+mn-lt"/>
                <a:cs typeface="+mn-cs"/>
              </a:defRPr>
            </a:lvl1pPr>
          </a:lstStyle>
          <a:p>
            <a:pPr>
              <a:defRPr/>
            </a:pPr>
            <a:fld id="{8606A40F-50DC-48B2-BEE0-23679099EDC9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01700" y="2436813"/>
            <a:ext cx="16230600" cy="12172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660" tIns="216832" rIns="433660" bIns="21683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5419388"/>
            <a:ext cx="34747200" cy="14606587"/>
          </a:xfrm>
          <a:prstGeom prst="rect">
            <a:avLst/>
          </a:prstGeom>
        </p:spPr>
        <p:txBody>
          <a:bodyPr vert="horz" lIns="433660" tIns="216832" rIns="433660" bIns="21683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832425"/>
            <a:ext cx="18821400" cy="1622425"/>
          </a:xfrm>
          <a:prstGeom prst="rect">
            <a:avLst/>
          </a:prstGeom>
        </p:spPr>
        <p:txBody>
          <a:bodyPr vert="horz" lIns="433660" tIns="216832" rIns="433660" bIns="216832" rtlCol="0" anchor="b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4603075" y="30832425"/>
            <a:ext cx="18821400" cy="1622425"/>
          </a:xfrm>
          <a:prstGeom prst="rect">
            <a:avLst/>
          </a:prstGeom>
        </p:spPr>
        <p:txBody>
          <a:bodyPr vert="horz" lIns="433660" tIns="216832" rIns="433660" bIns="216832" rtlCol="0" anchor="b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latin typeface="+mn-lt"/>
                <a:cs typeface="+mn-cs"/>
              </a:defRPr>
            </a:lvl1pPr>
          </a:lstStyle>
          <a:p>
            <a:pPr>
              <a:defRPr/>
            </a:pPr>
            <a:fld id="{D15030D9-6D3D-4E33-9812-973C559FA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3925"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7850"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63"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288"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87850" fontAlgn="base">
              <a:spcBef>
                <a:spcPct val="0"/>
              </a:spcBef>
              <a:spcAft>
                <a:spcPct val="0"/>
              </a:spcAft>
              <a:defRPr/>
            </a:pPr>
            <a:fld id="{C1575299-63D7-4FB7-8190-FCBAB8DDDEA9}" type="slidenum">
              <a:rPr lang="en-US" smtClean="0"/>
              <a:pPr defTabSz="438785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D626-0A9A-40EC-9E39-4BF6E9C2D849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1C65-B793-41D8-BC22-3AE046ED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7E73-7FE1-47E8-9BF4-260243D83E60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D9EE-8B3F-4941-884D-1F7777313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8EB1-EB86-4693-BAA0-CEAA3DC376E1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755C-8A7F-41EA-86B5-B5AADEF8B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6661-E232-4D7D-B984-77BEFD7D0B55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D3AA-80E5-465E-BD1D-3E22ADD2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57E5B-7240-4118-8F58-E4F10E27F855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E810-F704-453C-96B1-C06736AB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F11A-4575-48D3-A790-D31C589080AF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B846-67E4-4F41-B182-8E74D640D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9B00-F5BC-4201-8AD7-F1498B65B3D0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D4F6-BCD2-48D8-92B3-090FB5C57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CF55-CE70-40CD-95AE-E607695EC3EA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9EE4-A621-4ECB-93C6-95641D2FF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618D-2D02-44DB-80BE-B0F56C2903FA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2863-0EC7-4AA8-878D-19FB98A82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7AAC-B184-45BF-B4CE-510E77C1EAEB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B485-C741-4AD7-BAC3-6065D161A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4010-16E8-4140-AC57-964DD61B1D7C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1B72-F8E6-4E40-B5A6-31B794BE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7A694-3CA1-474D-B735-754F479365FA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7691A-B237-47BA-84AA-61941F5C0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6.emf"/><Relationship Id="rId5" Type="http://schemas.openxmlformats.org/officeDocument/2006/relationships/chart" Target="../charts/chart1.xml"/><Relationship Id="rId10" Type="http://schemas.openxmlformats.org/officeDocument/2006/relationships/image" Target="../media/image5.emf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83" y="2970486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6477000" y="457200"/>
            <a:ext cx="35661600" cy="4724400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TextBox 9"/>
          <p:cNvSpPr txBox="1">
            <a:spLocks noChangeArrowheads="1"/>
          </p:cNvSpPr>
          <p:nvPr/>
        </p:nvSpPr>
        <p:spPr bwMode="auto">
          <a:xfrm>
            <a:off x="381000" y="6477000"/>
            <a:ext cx="11658600" cy="8987076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0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Listeners often move </a:t>
            </a:r>
            <a:r>
              <a:rPr lang="en-US" sz="3200" i="1" dirty="0" smtClean="0">
                <a:latin typeface="+mj-lt"/>
              </a:rPr>
              <a:t>spontaneously</a:t>
            </a:r>
            <a:r>
              <a:rPr lang="en-US" sz="3200" dirty="0" smtClean="0">
                <a:latin typeface="+mj-lt"/>
              </a:rPr>
              <a:t> when listening to music (Clayton, 2007).</a:t>
            </a:r>
          </a:p>
          <a:p>
            <a:pPr marL="346075" lvl="0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Entrainment to rhythmic stimuli (music or metronome) has been extensively studied in tapping tasks (</a:t>
            </a:r>
            <a:r>
              <a:rPr lang="en-US" sz="3200" dirty="0" err="1" smtClean="0">
                <a:latin typeface="+mj-lt"/>
              </a:rPr>
              <a:t>Repp</a:t>
            </a:r>
            <a:r>
              <a:rPr lang="en-US" sz="3200" dirty="0" smtClean="0">
                <a:latin typeface="+mj-lt"/>
              </a:rPr>
              <a:t>, 2005).</a:t>
            </a:r>
          </a:p>
          <a:p>
            <a:pPr marL="757238" lvl="0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People tend to tap to a musical beat in simple ratios (1:1 or 2:1) but  can show less stable complex ratios (3:2; Large, 2008).</a:t>
            </a:r>
          </a:p>
          <a:p>
            <a:pPr marL="757238" lvl="0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Tapping studies require </a:t>
            </a:r>
            <a:r>
              <a:rPr lang="en-US" sz="3200" i="1" dirty="0" smtClean="0">
                <a:latin typeface="+mj-lt"/>
              </a:rPr>
              <a:t>intentional </a:t>
            </a:r>
            <a:r>
              <a:rPr lang="en-US" sz="3200" dirty="0" smtClean="0">
                <a:latin typeface="+mj-lt"/>
              </a:rPr>
              <a:t> movement.</a:t>
            </a:r>
          </a:p>
          <a:p>
            <a:pPr marL="757238" lvl="0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1" dirty="0" smtClean="0">
                <a:latin typeface="+mj-lt"/>
              </a:rPr>
              <a:t>Spontaneous</a:t>
            </a:r>
            <a:r>
              <a:rPr lang="en-US" sz="3200" dirty="0" smtClean="0">
                <a:latin typeface="+mj-lt"/>
              </a:rPr>
              <a:t> movement cannot be readily studied.</a:t>
            </a:r>
          </a:p>
          <a:p>
            <a:pPr marL="757238" lvl="0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1" dirty="0" smtClean="0">
                <a:latin typeface="+mj-lt"/>
              </a:rPr>
              <a:t>Spontaneous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intermittent</a:t>
            </a:r>
            <a:r>
              <a:rPr lang="en-US" sz="3200" dirty="0" smtClean="0">
                <a:latin typeface="+mj-lt"/>
              </a:rPr>
              <a:t> entrainment  to a distractor beat can occur during  </a:t>
            </a:r>
            <a:r>
              <a:rPr lang="en-US" sz="3200" i="1" dirty="0" smtClean="0">
                <a:latin typeface="+mj-lt"/>
              </a:rPr>
              <a:t>intentional</a:t>
            </a:r>
            <a:r>
              <a:rPr lang="en-US" sz="3200" dirty="0" smtClean="0">
                <a:latin typeface="+mj-lt"/>
              </a:rPr>
              <a:t> tapping to a target beat (</a:t>
            </a:r>
            <a:r>
              <a:rPr lang="en-US" sz="3200" dirty="0" err="1" smtClean="0">
                <a:latin typeface="+mj-lt"/>
              </a:rPr>
              <a:t>Repp</a:t>
            </a:r>
            <a:r>
              <a:rPr lang="en-US" sz="3200" dirty="0" smtClean="0">
                <a:latin typeface="+mj-lt"/>
              </a:rPr>
              <a:t>, 2006).</a:t>
            </a:r>
          </a:p>
          <a:p>
            <a:pPr marL="346075" lvl="0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1" dirty="0" smtClean="0">
                <a:latin typeface="+mj-lt"/>
              </a:rPr>
              <a:t>Spontaneous</a:t>
            </a:r>
            <a:r>
              <a:rPr lang="en-US" sz="3200" dirty="0" smtClean="0">
                <a:latin typeface="+mj-lt"/>
              </a:rPr>
              <a:t> intermittent entrainment (</a:t>
            </a:r>
            <a:r>
              <a:rPr lang="en-US" sz="3200" i="1" dirty="0" smtClean="0">
                <a:latin typeface="+mj-lt"/>
              </a:rPr>
              <a:t>i.e., </a:t>
            </a:r>
            <a:r>
              <a:rPr lang="en-US" sz="3200" dirty="0" smtClean="0">
                <a:latin typeface="+mj-lt"/>
              </a:rPr>
              <a:t>synchrony) can be observed when people rock side by side with another person in rocking chairs (Richardson et al., 2007).</a:t>
            </a:r>
          </a:p>
          <a:p>
            <a:pPr marL="346075" lvl="0" indent="-346075"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We compared </a:t>
            </a:r>
            <a:r>
              <a:rPr lang="en-US" sz="3200" i="1" dirty="0" smtClean="0">
                <a:latin typeface="+mj-lt"/>
              </a:rPr>
              <a:t>spontaneous</a:t>
            </a:r>
            <a:r>
              <a:rPr lang="en-US" sz="3200" dirty="0" smtClean="0">
                <a:latin typeface="+mj-lt"/>
              </a:rPr>
              <a:t> and </a:t>
            </a:r>
            <a:r>
              <a:rPr lang="en-US" sz="3200" i="1" dirty="0" smtClean="0">
                <a:latin typeface="+mj-lt"/>
              </a:rPr>
              <a:t>intentional</a:t>
            </a:r>
            <a:r>
              <a:rPr lang="en-US" sz="3200" dirty="0" smtClean="0">
                <a:latin typeface="+mj-lt"/>
              </a:rPr>
              <a:t> entrainment of rocking with a musical beat.</a:t>
            </a:r>
          </a:p>
          <a:p>
            <a:pPr marL="346075" lvl="0" indent="-346075">
              <a:spcAft>
                <a:spcPts val="0"/>
              </a:spcAft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420600" y="6553200"/>
            <a:ext cx="30963476" cy="25984199"/>
          </a:xfrm>
          <a:prstGeom prst="rect">
            <a:avLst/>
          </a:prstGeom>
          <a:noFill/>
          <a:ln w="127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89" name="Picture 3" descr="C:\Downloads\UConn_Seals\6\Seal 6 SPOT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0" name="TextBox 70"/>
          <p:cNvSpPr txBox="1">
            <a:spLocks noChangeArrowheads="1"/>
          </p:cNvSpPr>
          <p:nvPr/>
        </p:nvSpPr>
        <p:spPr bwMode="auto">
          <a:xfrm>
            <a:off x="33299400" y="21488400"/>
            <a:ext cx="960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609600"/>
            <a:ext cx="35433000" cy="1905000"/>
          </a:xfrm>
        </p:spPr>
        <p:txBody>
          <a:bodyPr rtlCol="0"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Differences between Spontaneous and Intentional Entrainment to a Musical Beat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058" name="TextBox 4"/>
          <p:cNvSpPr txBox="1">
            <a:spLocks noChangeArrowheads="1"/>
          </p:cNvSpPr>
          <p:nvPr/>
        </p:nvSpPr>
        <p:spPr bwMode="auto">
          <a:xfrm>
            <a:off x="6477000" y="2590800"/>
            <a:ext cx="3307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Alexander </a:t>
            </a:r>
            <a:r>
              <a:rPr lang="en-US" sz="6000" dirty="0" smtClean="0">
                <a:solidFill>
                  <a:schemeClr val="bg1"/>
                </a:solidFill>
                <a:latin typeface="+mn-lt"/>
              </a:rPr>
              <a:t>P. Demos</a:t>
            </a:r>
            <a:r>
              <a:rPr lang="en-US" sz="6000" dirty="0">
                <a:solidFill>
                  <a:schemeClr val="bg1"/>
                </a:solidFill>
                <a:latin typeface="+mn-lt"/>
              </a:rPr>
              <a:t>, Roger Chaffin, &amp; </a:t>
            </a:r>
            <a:r>
              <a:rPr lang="en-US" sz="6000" dirty="0" smtClean="0">
                <a:solidFill>
                  <a:schemeClr val="bg1"/>
                </a:solidFill>
                <a:latin typeface="+mn-lt"/>
              </a:rPr>
              <a:t>Kerry L. </a:t>
            </a:r>
            <a:r>
              <a:rPr lang="en-US" sz="6000" dirty="0">
                <a:solidFill>
                  <a:schemeClr val="bg1"/>
                </a:solidFill>
                <a:latin typeface="+mn-lt"/>
              </a:rPr>
              <a:t>Marsh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alibri" pitchFamily="34" charset="0"/>
              </a:rPr>
              <a:t>Department </a:t>
            </a:r>
            <a:r>
              <a:rPr lang="en-US" sz="6000" dirty="0">
                <a:solidFill>
                  <a:schemeClr val="bg1"/>
                </a:solidFill>
                <a:latin typeface="Calibri" pitchFamily="34" charset="0"/>
              </a:rPr>
              <a:t>of Psychology, University of Connecticut</a:t>
            </a:r>
            <a:endParaRPr lang="en-US" sz="8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938" y="16526861"/>
            <a:ext cx="11658600" cy="10366941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latin typeface="+mj-lt"/>
              </a:rPr>
              <a:t>Participants</a:t>
            </a:r>
          </a:p>
          <a:p>
            <a:pPr marL="304800" indent="-3048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31 participants at the University of Connecticut </a:t>
            </a:r>
          </a:p>
          <a:p>
            <a:pPr marL="304800" indent="-304800">
              <a:spcAft>
                <a:spcPts val="0"/>
              </a:spcAft>
            </a:pPr>
            <a:r>
              <a:rPr lang="en-US" sz="3200" b="1" dirty="0" smtClean="0">
                <a:latin typeface="+mj-lt"/>
              </a:rPr>
              <a:t>Cover Story</a:t>
            </a:r>
          </a:p>
          <a:p>
            <a:pPr marL="304800" indent="-3048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Interaction of memory and movement</a:t>
            </a:r>
          </a:p>
          <a:p>
            <a:pPr marL="304800" indent="-304800">
              <a:spcAft>
                <a:spcPts val="0"/>
              </a:spcAft>
            </a:pPr>
            <a:r>
              <a:rPr lang="en-US" sz="3200" b="1" dirty="0" smtClean="0">
                <a:latin typeface="+mj-lt"/>
              </a:rPr>
              <a:t>Materials</a:t>
            </a:r>
          </a:p>
          <a:p>
            <a:pPr marL="304800" indent="-3048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Wooden rocking chair three feet in front of a projection screen</a:t>
            </a:r>
            <a:r>
              <a:rPr lang="en-US" sz="3200" dirty="0" smtClean="0">
                <a:latin typeface="+mj-lt"/>
              </a:rPr>
              <a:t>.</a:t>
            </a:r>
          </a:p>
          <a:p>
            <a:pPr marL="304800" indent="-3048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Magnetic motion tracking </a:t>
            </a:r>
            <a:r>
              <a:rPr lang="en-US" sz="3200" dirty="0">
                <a:latin typeface="+mj-lt"/>
              </a:rPr>
              <a:t>system at 60 Hz (</a:t>
            </a:r>
            <a:r>
              <a:rPr lang="en-US" sz="3200" dirty="0" err="1">
                <a:latin typeface="+mj-lt"/>
              </a:rPr>
              <a:t>Polhemus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Fastrak</a:t>
            </a:r>
            <a:r>
              <a:rPr lang="en-US" sz="3200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latin typeface="+mj-lt"/>
              </a:rPr>
              <a:t>Procedure </a:t>
            </a:r>
            <a:endParaRPr lang="en-US" sz="3200" b="1" dirty="0" smtClean="0">
              <a:latin typeface="+mj-lt"/>
            </a:endParaRPr>
          </a:p>
          <a:p>
            <a:pPr marL="304800" indent="-3048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12 trials of rocking for 45 </a:t>
            </a:r>
            <a:r>
              <a:rPr lang="en-US" sz="3200" dirty="0" err="1" smtClean="0">
                <a:latin typeface="+mj-lt"/>
              </a:rPr>
              <a:t>secs</a:t>
            </a:r>
            <a:r>
              <a:rPr lang="en-US" sz="3200" dirty="0" smtClean="0">
                <a:latin typeface="+mj-lt"/>
              </a:rPr>
              <a:t>, all included a </a:t>
            </a:r>
            <a:r>
              <a:rPr lang="en-US" sz="3200" i="1" dirty="0" smtClean="0">
                <a:latin typeface="+mj-lt"/>
              </a:rPr>
              <a:t>memory task</a:t>
            </a:r>
            <a:r>
              <a:rPr lang="en-US" sz="3200" dirty="0" smtClean="0">
                <a:latin typeface="+mj-lt"/>
              </a:rPr>
              <a:t>. </a:t>
            </a:r>
          </a:p>
          <a:p>
            <a:pPr marL="693738" indent="-346075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1 baseline trial at start</a:t>
            </a:r>
          </a:p>
          <a:p>
            <a:pPr marL="693738" indent="-346075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11 music trials with a steady drum beat in the background at different tempi (60  to 80 bpm) </a:t>
            </a:r>
          </a:p>
          <a:p>
            <a:pPr marL="1482725" indent="-346075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Tempo changed between trials by 2 bpm, either ↑ ↓ or random</a:t>
            </a:r>
            <a:endParaRPr lang="en-US" sz="3200" dirty="0">
              <a:latin typeface="+mj-lt"/>
            </a:endParaRPr>
          </a:p>
          <a:p>
            <a:pPr marL="693738" indent="-346075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i="1" dirty="0" smtClean="0">
                <a:latin typeface="+mj-lt"/>
              </a:rPr>
              <a:t>Memory task</a:t>
            </a:r>
            <a:r>
              <a:rPr lang="en-US" sz="3200" dirty="0" smtClean="0">
                <a:latin typeface="+mj-lt"/>
              </a:rPr>
              <a:t>: 5 words to recall after rocking.  </a:t>
            </a:r>
          </a:p>
          <a:p>
            <a:pPr>
              <a:spcAft>
                <a:spcPts val="1000"/>
              </a:spcAft>
            </a:pPr>
            <a:r>
              <a:rPr lang="en-US" sz="3200" b="1" dirty="0" smtClean="0">
                <a:latin typeface="+mj-lt"/>
              </a:rPr>
              <a:t>Instructions for music trials</a:t>
            </a:r>
          </a:p>
          <a:p>
            <a:pPr marL="409575" indent="-409575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i="1" dirty="0">
                <a:latin typeface="+mj-lt"/>
              </a:rPr>
              <a:t>R</a:t>
            </a:r>
            <a:r>
              <a:rPr lang="en-US" sz="3200" i="1" dirty="0" smtClean="0">
                <a:latin typeface="+mj-lt"/>
              </a:rPr>
              <a:t>ock at a comfortable pace </a:t>
            </a:r>
            <a:r>
              <a:rPr lang="en-US" sz="3200" dirty="0" smtClean="0">
                <a:latin typeface="+mj-lt"/>
              </a:rPr>
              <a:t>(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Spontaneous condition</a:t>
            </a:r>
            <a:r>
              <a:rPr lang="en-US" sz="3200" dirty="0" smtClean="0">
                <a:latin typeface="+mj-lt"/>
              </a:rPr>
              <a:t>; </a:t>
            </a:r>
            <a:r>
              <a:rPr lang="en-US" sz="3200" i="1" dirty="0" smtClean="0">
                <a:latin typeface="+mj-lt"/>
              </a:rPr>
              <a:t>N</a:t>
            </a:r>
            <a:r>
              <a:rPr lang="en-US" sz="3200" dirty="0" smtClean="0">
                <a:latin typeface="+mj-lt"/>
              </a:rPr>
              <a:t> = 13)</a:t>
            </a:r>
          </a:p>
          <a:p>
            <a:pPr marL="409575" indent="-409575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i="1" dirty="0">
                <a:latin typeface="+mj-lt"/>
              </a:rPr>
              <a:t>R</a:t>
            </a:r>
            <a:r>
              <a:rPr lang="en-US" sz="3200" i="1" dirty="0" smtClean="0">
                <a:latin typeface="+mj-lt"/>
              </a:rPr>
              <a:t>ock with the music </a:t>
            </a:r>
            <a:r>
              <a:rPr lang="en-US" sz="3200" dirty="0" smtClean="0">
                <a:latin typeface="+mj-lt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Intentional condition</a:t>
            </a:r>
            <a:r>
              <a:rPr lang="en-US" sz="3200" dirty="0" smtClean="0">
                <a:latin typeface="+mj-lt"/>
              </a:rPr>
              <a:t>; </a:t>
            </a:r>
            <a:r>
              <a:rPr lang="en-US" sz="3200" i="1" dirty="0" smtClean="0">
                <a:latin typeface="+mj-lt"/>
              </a:rPr>
              <a:t>N</a:t>
            </a:r>
            <a:r>
              <a:rPr lang="en-US" sz="3200" dirty="0" smtClean="0">
                <a:latin typeface="+mj-lt"/>
              </a:rPr>
              <a:t> = 18)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0999" y="5583620"/>
            <a:ext cx="11704320" cy="822960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7866" y="15678150"/>
            <a:ext cx="11704320" cy="822960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12573000" y="16306800"/>
            <a:ext cx="807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6075" marR="0" lvl="0" indent="-346075" algn="l" defTabSz="4387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B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aseline trial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Sun" pitchFamily="2" charset="-122"/>
                <a:cs typeface="Arial" pitchFamily="34" charset="0"/>
              </a:rPr>
              <a:t>IRI</a:t>
            </a:r>
            <a:r>
              <a:rPr kumimoji="0" lang="en-US" altLang="zh-CN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=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participant’s </a:t>
            </a:r>
            <a:r>
              <a:rPr kumimoji="0" lang="en-US" altLang="zh-CN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natural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 frequency.</a:t>
            </a:r>
          </a:p>
          <a:p>
            <a:pPr marL="346075" indent="-346075" algn="ctr" eaLnBrk="0" hangingPunct="0">
              <a:spcAft>
                <a:spcPts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Baseline Ratio  =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IRI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IBI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Sun" pitchFamily="2" charset="-122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(all </a:t>
            </a:r>
            <a:r>
              <a:rPr kumimoji="0" lang="en-US" altLang="zh-CN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11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tempi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) </a:t>
            </a:r>
          </a:p>
          <a:p>
            <a:pPr marL="1260475" indent="-346075" eaLnBrk="0" hangingPunct="0">
              <a:spcAft>
                <a:spcPts val="1200"/>
              </a:spcAft>
            </a:pPr>
            <a:r>
              <a:rPr kumimoji="0" lang="en-US" altLang="zh-CN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11 baseline ratios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for each participant </a:t>
            </a:r>
          </a:p>
          <a:p>
            <a:pPr marL="346075" marR="0" lvl="0" indent="-346075" algn="l" defTabSz="4387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Baseline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ratio  = </a:t>
            </a:r>
            <a:r>
              <a:rPr kumimoji="0" lang="en-US" altLang="zh-CN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hypothetical scenario of </a:t>
            </a: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being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unaffected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 by the music.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420600" y="5625662"/>
            <a:ext cx="8153400" cy="822960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563600" y="8382000"/>
            <a:ext cx="586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Sync Ratio  =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IRI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IBI</a:t>
            </a:r>
          </a:p>
          <a:p>
            <a:pPr algn="ctr"/>
            <a:r>
              <a:rPr lang="en-US" sz="3200" i="1" dirty="0" smtClean="0">
                <a:latin typeface="+mn-lt"/>
              </a:rPr>
              <a:t>Calculated for each of 11 trials</a:t>
            </a:r>
            <a:endParaRPr lang="en-US" sz="3200" i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9" name="Rectangle 56"/>
          <p:cNvSpPr>
            <a:spLocks noChangeArrowheads="1"/>
          </p:cNvSpPr>
          <p:nvPr/>
        </p:nvSpPr>
        <p:spPr bwMode="auto">
          <a:xfrm>
            <a:off x="12573000" y="24591061"/>
            <a:ext cx="8305800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4387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AutoNum type="arabicParenR"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Musical</a:t>
            </a:r>
            <a:r>
              <a:rPr kumimoji="0" lang="en-US" altLang="zh-CN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 beats</a:t>
            </a: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 t</a:t>
            </a:r>
            <a:r>
              <a:rPr kumimoji="0" lang="en-US" altLang="zh-CN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Arial" pitchFamily="34" charset="0"/>
              </a:rPr>
              <a:t>ransformed into a sin wave</a:t>
            </a:r>
          </a:p>
          <a:p>
            <a:pPr marL="514350" lvl="0" indent="-514350" eaLnBrk="0" hangingPunct="0">
              <a:spcAft>
                <a:spcPts val="1000"/>
              </a:spcAft>
              <a:buAutoNum type="arabicParenR"/>
            </a:pP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Hilbert transformation to get phase angle (out of 360˚):  </a:t>
            </a:r>
          </a:p>
          <a:p>
            <a:pPr marL="1428750" lvl="0" indent="-514350" eaLnBrk="0" hangingPunct="0">
              <a:spcAft>
                <a:spcPts val="1000"/>
              </a:spcAft>
            </a:pP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a) Movement of the chair </a:t>
            </a:r>
          </a:p>
          <a:p>
            <a:pPr marL="1428750" lvl="0" indent="-514350" eaLnBrk="0" hangingPunct="0">
              <a:spcAft>
                <a:spcPts val="1000"/>
              </a:spcAft>
            </a:pP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b) Music sin wave (simple ratios only) </a:t>
            </a:r>
          </a:p>
          <a:p>
            <a:pPr marL="514350" indent="-514350" eaLnBrk="0" hangingPunct="0">
              <a:spcAft>
                <a:spcPts val="1000"/>
              </a:spcAft>
              <a:buFont typeface="+mj-lt"/>
              <a:buAutoNum type="arabicParenR" startAt="3"/>
            </a:pP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Took </a:t>
            </a:r>
            <a:r>
              <a:rPr lang="en-US" altLang="zh-CN" sz="3200" dirty="0" smtClean="0">
                <a:latin typeface="+mj-lt"/>
              </a:rPr>
              <a:t>i</a:t>
            </a:r>
            <a:r>
              <a:rPr lang="en-US" sz="3200" dirty="0" smtClean="0">
                <a:latin typeface="+mj-lt"/>
              </a:rPr>
              <a:t>nstantaneous relative </a:t>
            </a:r>
            <a:r>
              <a:rPr lang="en-US" altLang="zh-CN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phase between phase of movement and music: </a:t>
            </a:r>
          </a:p>
          <a:p>
            <a:pPr marL="1049338" indent="-514350" eaLnBrk="0" hangingPunct="0"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SimSun" pitchFamily="2" charset="-122"/>
                <a:cs typeface="Arial" pitchFamily="34" charset="0"/>
              </a:rPr>
              <a:t>	</a:t>
            </a:r>
            <a:r>
              <a:rPr lang="en-US" sz="3200" dirty="0" smtClean="0">
                <a:latin typeface="Symbol" pitchFamily="18" charset="2"/>
              </a:rPr>
              <a:t>f</a:t>
            </a:r>
            <a:r>
              <a:rPr lang="en-US" sz="3200" dirty="0" smtClean="0"/>
              <a:t>(t) = </a:t>
            </a:r>
            <a:r>
              <a:rPr lang="en-US" sz="3200" dirty="0" err="1" smtClean="0">
                <a:latin typeface="Symbol" pitchFamily="18" charset="2"/>
              </a:rPr>
              <a:t>q</a:t>
            </a:r>
            <a:r>
              <a:rPr lang="en-US" sz="3200" baseline="-25000" dirty="0" err="1" smtClean="0"/>
              <a:t>movement</a:t>
            </a:r>
            <a:r>
              <a:rPr lang="en-US" sz="3200" dirty="0" smtClean="0"/>
              <a:t>(t) – </a:t>
            </a:r>
            <a:r>
              <a:rPr lang="en-US" sz="3200" dirty="0" err="1" smtClean="0">
                <a:latin typeface="Symbol" pitchFamily="18" charset="2"/>
              </a:rPr>
              <a:t>q</a:t>
            </a:r>
            <a:r>
              <a:rPr lang="en-US" sz="3200" baseline="-25000" dirty="0" err="1" smtClean="0"/>
              <a:t>music</a:t>
            </a:r>
            <a:r>
              <a:rPr lang="en-US" sz="3200" dirty="0" smtClean="0"/>
              <a:t>(t)</a:t>
            </a:r>
          </a:p>
          <a:p>
            <a:pPr marL="514350" indent="-514350" eaLnBrk="0" hangingPunct="0">
              <a:spcAft>
                <a:spcPts val="1000"/>
              </a:spcAft>
              <a:buFontTx/>
              <a:buAutoNum type="arabicParenR" startAt="3"/>
            </a:pPr>
            <a:r>
              <a:rPr lang="en-US" sz="3200" dirty="0" smtClean="0">
                <a:latin typeface="+mj-lt"/>
              </a:rPr>
              <a:t>Rose diagrams show frequency of relative phases </a:t>
            </a:r>
            <a:r>
              <a:rPr lang="en-US" altLang="zh-CN" sz="3200" dirty="0" smtClean="0">
                <a:ea typeface="SimSun" pitchFamily="2" charset="-122"/>
                <a:cs typeface="Arial" pitchFamily="34" charset="0"/>
              </a:rPr>
              <a:t>(</a:t>
            </a:r>
            <a:r>
              <a:rPr lang="en-US" sz="3200" dirty="0" smtClean="0">
                <a:latin typeface="Symbol" pitchFamily="18" charset="2"/>
              </a:rPr>
              <a:t>f) </a:t>
            </a:r>
            <a:r>
              <a:rPr lang="en-US" sz="3200" dirty="0" smtClean="0">
                <a:latin typeface="+mj-lt"/>
              </a:rPr>
              <a:t>for one trial.</a:t>
            </a:r>
            <a:endParaRPr lang="en-US" altLang="zh-CN" sz="3200" dirty="0" smtClean="0">
              <a:latin typeface="+mj-lt"/>
              <a:ea typeface="SimSun" pitchFamily="2" charset="-122"/>
              <a:cs typeface="Arial" pitchFamily="34" charset="0"/>
            </a:endParaRPr>
          </a:p>
          <a:p>
            <a:pPr marL="514350" indent="-514350" eaLnBrk="0" hangingPunct="0">
              <a:spcAft>
                <a:spcPts val="1000"/>
              </a:spcAft>
              <a:buFontTx/>
              <a:buAutoNum type="arabicParenR" startAt="3"/>
            </a:pPr>
            <a:r>
              <a:rPr lang="en-US" sz="3200" dirty="0" smtClean="0">
                <a:latin typeface="+mj-lt"/>
              </a:rPr>
              <a:t>Rayleigh's test for non-uniformity (Fisher,  1993), </a:t>
            </a:r>
            <a:r>
              <a:rPr lang="en-US" sz="3200" i="1" dirty="0" smtClean="0">
                <a:latin typeface="+mj-lt"/>
              </a:rPr>
              <a:t>p</a:t>
            </a:r>
            <a:r>
              <a:rPr lang="en-US" sz="3200" dirty="0" smtClean="0">
                <a:latin typeface="+mj-lt"/>
              </a:rPr>
              <a:t> &lt; .001, tested for intermittent entrainment (i.e., syncing  for part of the trial).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2308800" y="15508014"/>
            <a:ext cx="11018520" cy="822960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031200" y="6737133"/>
            <a:ext cx="10972800" cy="6542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pontaneous 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condition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85000" y="6705600"/>
            <a:ext cx="10744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Intentional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Condition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1107400" y="11887200"/>
            <a:ext cx="10287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Sync ratios </a:t>
            </a:r>
            <a:r>
              <a:rPr lang="en-US" sz="3200" dirty="0">
                <a:latin typeface="+mj-lt"/>
              </a:rPr>
              <a:t>generally </a:t>
            </a:r>
            <a:r>
              <a:rPr lang="en-US" sz="3200" dirty="0" smtClean="0">
                <a:latin typeface="+mj-lt"/>
              </a:rPr>
              <a:t>↓ as </a:t>
            </a:r>
            <a:r>
              <a:rPr lang="en-US" sz="3200" dirty="0">
                <a:latin typeface="+mj-lt"/>
              </a:rPr>
              <a:t>tempo </a:t>
            </a:r>
            <a:r>
              <a:rPr lang="en-US" sz="3200" dirty="0" smtClean="0">
                <a:latin typeface="+mj-lt"/>
              </a:rPr>
              <a:t>↑ </a:t>
            </a:r>
          </a:p>
          <a:p>
            <a:pPr marL="757238" indent="-2841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Overall, participants </a:t>
            </a:r>
            <a:r>
              <a:rPr lang="en-US" sz="3200" dirty="0">
                <a:latin typeface="+mj-lt"/>
              </a:rPr>
              <a:t>did </a:t>
            </a:r>
            <a:r>
              <a:rPr lang="en-US" sz="3200" b="1" i="1" dirty="0">
                <a:latin typeface="+mj-lt"/>
              </a:rPr>
              <a:t>not</a:t>
            </a:r>
            <a:r>
              <a:rPr lang="en-US" sz="3200" dirty="0">
                <a:latin typeface="+mj-lt"/>
              </a:rPr>
              <a:t> synchronize with the </a:t>
            </a:r>
            <a:r>
              <a:rPr lang="en-US" sz="3200" dirty="0" smtClean="0">
                <a:latin typeface="+mj-lt"/>
              </a:rPr>
              <a:t>music.</a:t>
            </a: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Entrainment to simple ratios </a:t>
            </a:r>
            <a:r>
              <a:rPr lang="en-US" sz="3200" b="1" i="1" dirty="0" smtClean="0">
                <a:latin typeface="+mj-lt"/>
              </a:rPr>
              <a:t>less</a:t>
            </a:r>
            <a:r>
              <a:rPr lang="en-US" sz="3200" dirty="0" smtClean="0">
                <a:latin typeface="+mj-lt"/>
              </a:rPr>
              <a:t> than expected by chance,  </a:t>
            </a:r>
            <a:r>
              <a:rPr lang="en-US" sz="3200" i="1" dirty="0" smtClean="0">
                <a:latin typeface="+mj-lt"/>
              </a:rPr>
              <a:t>χ</a:t>
            </a:r>
            <a:r>
              <a:rPr lang="en-US" sz="3200" baseline="30000" dirty="0" smtClean="0">
                <a:latin typeface="+mj-lt"/>
              </a:rPr>
              <a:t>2 </a:t>
            </a:r>
            <a:r>
              <a:rPr lang="en-US" sz="3200" dirty="0" smtClean="0">
                <a:latin typeface="+mj-lt"/>
              </a:rPr>
              <a:t>(1, </a:t>
            </a:r>
            <a:r>
              <a:rPr lang="en-US" sz="3200" i="1" dirty="0" smtClean="0">
                <a:latin typeface="+mj-lt"/>
              </a:rPr>
              <a:t>N</a:t>
            </a:r>
            <a:r>
              <a:rPr lang="en-US" sz="3200" dirty="0" smtClean="0">
                <a:latin typeface="+mj-lt"/>
              </a:rPr>
              <a:t> = 286) = 7.36, </a:t>
            </a:r>
            <a:r>
              <a:rPr lang="en-US" sz="3200" i="1" dirty="0" smtClean="0">
                <a:latin typeface="+mj-lt"/>
              </a:rPr>
              <a:t>p</a:t>
            </a:r>
            <a:r>
              <a:rPr lang="en-US" sz="3200" dirty="0" smtClean="0">
                <a:latin typeface="+mj-lt"/>
              </a:rPr>
              <a:t> &lt; .01.</a:t>
            </a:r>
          </a:p>
          <a:p>
            <a:pPr marL="788988" indent="-2841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Participants did NOT sync with music in simple ratios. Instead, AVOIDED simple ratios with music.</a:t>
            </a:r>
            <a:endParaRPr lang="en-US" sz="3200" b="1" dirty="0">
              <a:latin typeface="+mn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2537400" y="11887200"/>
            <a:ext cx="10820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Sync ratios </a:t>
            </a:r>
            <a:r>
              <a:rPr lang="en-US" sz="3200" dirty="0">
                <a:latin typeface="+mj-lt"/>
              </a:rPr>
              <a:t>for several participants were </a:t>
            </a:r>
            <a:r>
              <a:rPr lang="en-US" sz="3200" dirty="0" smtClean="0">
                <a:latin typeface="+mj-lt"/>
              </a:rPr>
              <a:t>constant at simple ratios across trials . </a:t>
            </a:r>
          </a:p>
          <a:p>
            <a:pPr marL="788988" indent="-3159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Others showed simple ratios for some trials. </a:t>
            </a:r>
          </a:p>
          <a:p>
            <a:pPr marL="346075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Entrained to simple ratios </a:t>
            </a:r>
            <a:r>
              <a:rPr lang="en-US" sz="3200" b="1" i="1" dirty="0" smtClean="0">
                <a:latin typeface="+mj-lt"/>
              </a:rPr>
              <a:t>more</a:t>
            </a:r>
            <a:r>
              <a:rPr lang="en-US" sz="3200" dirty="0" smtClean="0">
                <a:latin typeface="+mj-lt"/>
              </a:rPr>
              <a:t> than expected by chance,      </a:t>
            </a:r>
            <a:r>
              <a:rPr lang="en-US" sz="3200" i="1" dirty="0" smtClean="0">
                <a:latin typeface="+mj-lt"/>
              </a:rPr>
              <a:t>χ</a:t>
            </a:r>
            <a:r>
              <a:rPr lang="en-US" sz="3200" baseline="30000" dirty="0" smtClean="0">
                <a:latin typeface="+mj-lt"/>
              </a:rPr>
              <a:t>2 </a:t>
            </a:r>
            <a:r>
              <a:rPr lang="en-US" sz="3200" dirty="0" smtClean="0">
                <a:latin typeface="+mj-lt"/>
              </a:rPr>
              <a:t>(1, </a:t>
            </a:r>
            <a:r>
              <a:rPr lang="en-US" sz="3200" i="1" dirty="0" smtClean="0">
                <a:latin typeface="+mj-lt"/>
              </a:rPr>
              <a:t>N</a:t>
            </a:r>
            <a:r>
              <a:rPr lang="en-US" sz="3200" dirty="0" smtClean="0">
                <a:latin typeface="+mj-lt"/>
              </a:rPr>
              <a:t> = 396) = 4.19, </a:t>
            </a:r>
            <a:r>
              <a:rPr lang="en-US" sz="3200" i="1" dirty="0" smtClean="0">
                <a:latin typeface="+mj-lt"/>
              </a:rPr>
              <a:t>p</a:t>
            </a:r>
            <a:r>
              <a:rPr lang="en-US" sz="3200" dirty="0" smtClean="0">
                <a:latin typeface="+mj-lt"/>
              </a:rPr>
              <a:t> &lt; .05  </a:t>
            </a:r>
          </a:p>
          <a:p>
            <a:pPr marL="788988" indent="-3159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Participants did sync with music.</a:t>
            </a:r>
            <a:endParaRPr lang="en-US" sz="3200" b="1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491543" y="6634656"/>
            <a:ext cx="8229600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+mn-lt"/>
              </a:rPr>
              <a:t>Did rockers synchronize their movements to the musical beat?</a:t>
            </a:r>
            <a:endParaRPr lang="en-US" sz="3400" b="1" dirty="0">
              <a:latin typeface="+mn-lt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2420600" y="15431815"/>
            <a:ext cx="31013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26822400" y="15925800"/>
            <a:ext cx="5562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n-lt"/>
              </a:rPr>
              <a:t>Both conditions were significantly different from 0.</a:t>
            </a:r>
          </a:p>
          <a:p>
            <a:r>
              <a:rPr lang="en-US" sz="3200" dirty="0" smtClean="0">
                <a:latin typeface="+mn-lt"/>
              </a:rPr>
              <a:t>  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Spontaneous: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3200" i="1" dirty="0" smtClean="0">
                <a:latin typeface="+mn-lt"/>
              </a:rPr>
              <a:t>t</a:t>
            </a:r>
            <a:r>
              <a:rPr lang="en-US" sz="3200" dirty="0" smtClean="0">
                <a:latin typeface="+mn-lt"/>
              </a:rPr>
              <a:t>(13) = 2.84, </a:t>
            </a:r>
            <a:r>
              <a:rPr lang="en-US" sz="3200" i="1" dirty="0" smtClean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 &lt; .05</a:t>
            </a:r>
            <a:endParaRPr lang="en-US" sz="3200" dirty="0">
              <a:latin typeface="+mn-lt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Intentional</a:t>
            </a:r>
            <a:r>
              <a:rPr lang="en-US" sz="3200" b="1" dirty="0">
                <a:latin typeface="+mn-lt"/>
              </a:rPr>
              <a:t>: </a:t>
            </a:r>
            <a:endParaRPr lang="en-US" sz="3200" b="1" dirty="0" smtClean="0">
              <a:latin typeface="+mn-lt"/>
            </a:endParaRPr>
          </a:p>
          <a:p>
            <a:r>
              <a:rPr lang="en-US" sz="3200" i="1" dirty="0" smtClean="0">
                <a:latin typeface="+mn-lt"/>
              </a:rPr>
              <a:t>t</a:t>
            </a:r>
            <a:r>
              <a:rPr lang="en-US" sz="3200" dirty="0" smtClean="0">
                <a:latin typeface="+mn-lt"/>
              </a:rPr>
              <a:t>(18) = 3.28, </a:t>
            </a:r>
            <a:r>
              <a:rPr lang="en-US" sz="3200" i="1" dirty="0" smtClean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 &lt; .01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Intentional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&gt; 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pontaneous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:</a:t>
            </a:r>
          </a:p>
          <a:p>
            <a:r>
              <a:rPr lang="en-US" sz="3200" i="1" dirty="0" smtClean="0">
                <a:latin typeface="+mn-lt"/>
              </a:rPr>
              <a:t>t</a:t>
            </a:r>
            <a:r>
              <a:rPr lang="en-US" sz="3200" dirty="0" smtClean="0">
                <a:latin typeface="+mn-lt"/>
              </a:rPr>
              <a:t>(29) = -2.09, </a:t>
            </a:r>
            <a:r>
              <a:rPr lang="en-US" sz="3200" i="1" dirty="0" smtClean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 &lt; .05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1031200" y="235458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Spontaneous condition </a:t>
            </a:r>
          </a:p>
          <a:p>
            <a:r>
              <a:rPr lang="en-US" sz="3200" dirty="0" smtClean="0">
                <a:latin typeface="+mn-lt"/>
              </a:rPr>
              <a:t>e.g., Participant 3, Trial 2 (62 bpm)</a:t>
            </a:r>
          </a:p>
        </p:txBody>
      </p:sp>
      <p:graphicFrame>
        <p:nvGraphicFramePr>
          <p:cNvPr id="113" name="Chart 112"/>
          <p:cNvGraphicFramePr/>
          <p:nvPr/>
        </p:nvGraphicFramePr>
        <p:xfrm>
          <a:off x="20955000" y="16002000"/>
          <a:ext cx="5943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4" name="Rectangle 113"/>
          <p:cNvSpPr/>
          <p:nvPr/>
        </p:nvSpPr>
        <p:spPr>
          <a:xfrm>
            <a:off x="21259800" y="21336000"/>
            <a:ext cx="990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>
                <a:latin typeface="+mn-lt"/>
              </a:rPr>
              <a:t>Participants in both groups rocked faster than expected from their baseline rate of rocking. </a:t>
            </a:r>
            <a:endParaRPr lang="en-US" sz="3200" b="1" dirty="0">
              <a:latin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8270200" y="303276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Intentional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US" sz="3200" b="1" dirty="0" smtClean="0">
                <a:latin typeface="+mn-lt"/>
              </a:rPr>
              <a:t> </a:t>
            </a:r>
          </a:p>
          <a:p>
            <a:r>
              <a:rPr lang="en-US" sz="3200" dirty="0" smtClean="0">
                <a:latin typeface="+mn-lt"/>
              </a:rPr>
              <a:t>71% of trials showed relative or stable synchrony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with the music. </a:t>
            </a:r>
          </a:p>
          <a:p>
            <a:r>
              <a:rPr lang="en-US" sz="3200" i="1" dirty="0" smtClean="0">
                <a:latin typeface="+mn-lt"/>
              </a:rPr>
              <a:t>χ</a:t>
            </a:r>
            <a:r>
              <a:rPr lang="en-US" sz="3200" baseline="30000" dirty="0" smtClean="0">
                <a:latin typeface="+mn-lt"/>
              </a:rPr>
              <a:t>2 </a:t>
            </a:r>
            <a:r>
              <a:rPr lang="en-US" sz="3200" dirty="0" smtClean="0">
                <a:latin typeface="+mn-lt"/>
              </a:rPr>
              <a:t>(1, </a:t>
            </a:r>
            <a:r>
              <a:rPr lang="en-US" sz="3200" i="1" dirty="0" smtClean="0">
                <a:latin typeface="+mn-lt"/>
              </a:rPr>
              <a:t>N</a:t>
            </a:r>
            <a:r>
              <a:rPr lang="en-US" sz="3200" dirty="0" smtClean="0">
                <a:latin typeface="+mn-lt"/>
              </a:rPr>
              <a:t> = 198) = 37.35, </a:t>
            </a:r>
            <a:r>
              <a:rPr lang="en-US" sz="3200" i="1" dirty="0" smtClean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 &lt; .001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117" name="Chart 116"/>
          <p:cNvGraphicFramePr/>
          <p:nvPr/>
        </p:nvGraphicFramePr>
        <p:xfrm>
          <a:off x="21031200" y="7620000"/>
          <a:ext cx="1051560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8" name="Chart 117"/>
          <p:cNvGraphicFramePr/>
          <p:nvPr/>
        </p:nvGraphicFramePr>
        <p:xfrm>
          <a:off x="32461200" y="7543800"/>
          <a:ext cx="1080516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2801600" y="13716000"/>
            <a:ext cx="6858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Legend for bar charts</a:t>
            </a:r>
          </a:p>
          <a:p>
            <a:r>
              <a:rPr lang="en-US" sz="2800" i="1" dirty="0" smtClean="0">
                <a:latin typeface="+mj-lt"/>
              </a:rPr>
              <a:t>First bar = 60 bpm &amp; last bar = 80 bpm </a:t>
            </a:r>
          </a:p>
          <a:p>
            <a:r>
              <a:rPr lang="en-US" sz="2800" i="1" dirty="0" smtClean="0">
                <a:latin typeface="+mj-lt"/>
              </a:rPr>
              <a:t>all other bars +2 bpm from first bar </a:t>
            </a:r>
            <a:endParaRPr lang="en-US" sz="2800" i="1" dirty="0">
              <a:latin typeface="+mj-lt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0878801" y="5631364"/>
            <a:ext cx="22479000" cy="822960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 Discussion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5185350" y="23622000"/>
            <a:ext cx="8138160" cy="1447800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 &amp; References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128200" y="25146000"/>
            <a:ext cx="8248650" cy="7263527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+mn-lt"/>
              </a:rPr>
              <a:t>Bruce Kay and Mike Richardson for use of their </a:t>
            </a:r>
            <a:r>
              <a:rPr lang="en-US" sz="3200" dirty="0" err="1" smtClean="0">
                <a:latin typeface="+mn-lt"/>
              </a:rPr>
              <a:t>Matlab</a:t>
            </a:r>
            <a:r>
              <a:rPr lang="en-US" sz="3200" dirty="0" smtClean="0">
                <a:latin typeface="+mn-lt"/>
              </a:rPr>
              <a:t> scripts.  Alexander Stackpole and Jared Marinuzzi for running the participants. </a:t>
            </a:r>
          </a:p>
          <a:p>
            <a:pPr marL="568325" indent="-568325">
              <a:spcAft>
                <a:spcPts val="1200"/>
              </a:spcAft>
            </a:pPr>
            <a:r>
              <a:rPr lang="en-US" sz="2000" dirty="0" smtClean="0">
                <a:latin typeface="+mn-lt"/>
              </a:rPr>
              <a:t>Clayton, M. (2007). Observing entrainment in music performance: video-based observational analysis of Indian musicians’ </a:t>
            </a:r>
            <a:r>
              <a:rPr lang="en-US" sz="2000" dirty="0" err="1" smtClean="0">
                <a:latin typeface="+mn-lt"/>
              </a:rPr>
              <a:t>tanpura</a:t>
            </a:r>
            <a:r>
              <a:rPr lang="en-US" sz="2000" dirty="0" smtClean="0">
                <a:latin typeface="+mn-lt"/>
              </a:rPr>
              <a:t> playing and beat marking. </a:t>
            </a:r>
            <a:r>
              <a:rPr lang="en-US" sz="2000" i="1" dirty="0" err="1" smtClean="0">
                <a:latin typeface="+mn-lt"/>
              </a:rPr>
              <a:t>Musicae</a:t>
            </a:r>
            <a:r>
              <a:rPr lang="en-US" sz="2000" i="1" dirty="0" smtClean="0">
                <a:latin typeface="+mn-lt"/>
              </a:rPr>
              <a:t> Scientiae, 11, </a:t>
            </a:r>
            <a:r>
              <a:rPr lang="en-US" sz="2000" dirty="0" smtClean="0">
                <a:latin typeface="+mn-lt"/>
              </a:rPr>
              <a:t>27-60.</a:t>
            </a:r>
          </a:p>
          <a:p>
            <a:pPr marL="568325" indent="-568325">
              <a:spcAft>
                <a:spcPts val="1200"/>
              </a:spcAft>
            </a:pPr>
            <a:r>
              <a:rPr lang="en-US" sz="2000" dirty="0" smtClean="0">
                <a:latin typeface="+mn-lt"/>
              </a:rPr>
              <a:t>Fisher, NI. (1993) </a:t>
            </a:r>
            <a:r>
              <a:rPr lang="en-US" sz="2000" i="1" dirty="0" smtClean="0">
                <a:latin typeface="+mn-lt"/>
              </a:rPr>
              <a:t>Statistical Analysis of Circular Data</a:t>
            </a:r>
            <a:r>
              <a:rPr lang="en-US" sz="2000" dirty="0" smtClean="0">
                <a:latin typeface="+mn-lt"/>
              </a:rPr>
              <a:t>, Cambridge University Press.</a:t>
            </a:r>
          </a:p>
          <a:p>
            <a:pPr marL="568325" indent="-568325">
              <a:spcAft>
                <a:spcPts val="1200"/>
              </a:spcAft>
            </a:pPr>
            <a:r>
              <a:rPr lang="en-US" sz="2000" dirty="0" smtClean="0">
                <a:latin typeface="+mn-lt"/>
              </a:rPr>
              <a:t>Large, E. W. (2008). Resonating to musical rhythm: Theory and experiment. In Simon </a:t>
            </a:r>
            <a:r>
              <a:rPr lang="en-US" sz="2000" dirty="0" err="1" smtClean="0">
                <a:latin typeface="+mn-lt"/>
              </a:rPr>
              <a:t>Grondin</a:t>
            </a:r>
            <a:r>
              <a:rPr lang="en-US" sz="2000" dirty="0" smtClean="0">
                <a:latin typeface="+mn-lt"/>
              </a:rPr>
              <a:t>, (Ed.) The Psychology of Time. West Yorkshire: Emerald.</a:t>
            </a:r>
          </a:p>
          <a:p>
            <a:pPr marL="568325" indent="-568325">
              <a:spcAft>
                <a:spcPts val="1200"/>
              </a:spcAft>
            </a:pPr>
            <a:r>
              <a:rPr lang="en-US" sz="2000" dirty="0" err="1" smtClean="0">
                <a:latin typeface="+mn-lt"/>
              </a:rPr>
              <a:t>Repp</a:t>
            </a:r>
            <a:r>
              <a:rPr lang="en-US" sz="2000" dirty="0" smtClean="0">
                <a:latin typeface="+mn-lt"/>
              </a:rPr>
              <a:t>, B. H. (2005). Sensorimotor synchronization: A review of the tapping literature. </a:t>
            </a:r>
            <a:r>
              <a:rPr lang="en-US" sz="2000" i="1" dirty="0" err="1" smtClean="0">
                <a:latin typeface="+mn-lt"/>
              </a:rPr>
              <a:t>Psychonomic</a:t>
            </a:r>
            <a:r>
              <a:rPr lang="en-US" sz="2000" i="1" dirty="0" smtClean="0">
                <a:latin typeface="+mn-lt"/>
              </a:rPr>
              <a:t> Bulletin &amp; Review</a:t>
            </a:r>
            <a:r>
              <a:rPr lang="en-US" sz="2000" dirty="0" smtClean="0">
                <a:latin typeface="+mn-lt"/>
              </a:rPr>
              <a:t>, 12, 969–992.</a:t>
            </a:r>
          </a:p>
          <a:p>
            <a:pPr marL="568325" indent="-568325">
              <a:spcAft>
                <a:spcPts val="1200"/>
              </a:spcAft>
            </a:pPr>
            <a:r>
              <a:rPr lang="en-US" sz="2000" dirty="0" err="1" smtClean="0">
                <a:latin typeface="+mn-lt"/>
              </a:rPr>
              <a:t>Repp</a:t>
            </a:r>
            <a:r>
              <a:rPr lang="en-US" sz="2000" dirty="0" smtClean="0">
                <a:latin typeface="+mn-lt"/>
              </a:rPr>
              <a:t>, B. H. (2006). Does an auditory distractor sequence affect self-paced tapping? </a:t>
            </a:r>
            <a:r>
              <a:rPr lang="en-US" sz="2000" i="1" dirty="0" err="1" smtClean="0">
                <a:latin typeface="+mn-lt"/>
              </a:rPr>
              <a:t>Acta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Psychologica</a:t>
            </a:r>
            <a:r>
              <a:rPr lang="en-US" sz="2000" i="1" dirty="0" smtClean="0">
                <a:latin typeface="+mn-lt"/>
              </a:rPr>
              <a:t>, 121,</a:t>
            </a:r>
            <a:r>
              <a:rPr lang="en-US" sz="2000" dirty="0" smtClean="0">
                <a:latin typeface="+mn-lt"/>
              </a:rPr>
              <a:t> 81–107.</a:t>
            </a:r>
          </a:p>
          <a:p>
            <a:pPr marL="568325" indent="-568325">
              <a:spcAft>
                <a:spcPts val="1200"/>
              </a:spcAft>
            </a:pPr>
            <a:r>
              <a:rPr lang="en-US" sz="2000" dirty="0" smtClean="0">
                <a:latin typeface="+mn-lt"/>
              </a:rPr>
              <a:t>Richardson, M.J., Marsh, K.L., </a:t>
            </a:r>
            <a:r>
              <a:rPr lang="en-US" sz="2000" dirty="0" err="1" smtClean="0">
                <a:latin typeface="+mn-lt"/>
              </a:rPr>
              <a:t>Isenhower</a:t>
            </a:r>
            <a:r>
              <a:rPr lang="en-US" sz="2000" dirty="0" smtClean="0">
                <a:latin typeface="+mn-lt"/>
              </a:rPr>
              <a:t>, R.W., Goodman, J.R.L., &amp; Schmidt, R.C. (2007). Rocking together: Dynamics of intentional and unintentional interpersonal coordination </a:t>
            </a:r>
            <a:r>
              <a:rPr lang="en-US" sz="2000" i="1" dirty="0" smtClean="0">
                <a:latin typeface="+mn-lt"/>
              </a:rPr>
              <a:t>Human Movement Science, 26(6),</a:t>
            </a:r>
            <a:r>
              <a:rPr lang="en-US" sz="2000" dirty="0" smtClean="0">
                <a:latin typeface="+mn-lt"/>
              </a:rPr>
              <a:t> 867-891.</a:t>
            </a:r>
          </a:p>
          <a:p>
            <a:pPr marL="568325" indent="-568325">
              <a:spcAft>
                <a:spcPts val="1200"/>
              </a:spcAft>
            </a:pPr>
            <a:endParaRPr lang="en-US" sz="2000" dirty="0">
              <a:latin typeface="+mn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68013" y="27047059"/>
            <a:ext cx="11905594" cy="5491393"/>
            <a:chOff x="362606" y="26794811"/>
            <a:chExt cx="11905594" cy="5491393"/>
          </a:xfrm>
        </p:grpSpPr>
        <p:grpSp>
          <p:nvGrpSpPr>
            <p:cNvPr id="100" name="Group 99"/>
            <p:cNvGrpSpPr/>
            <p:nvPr/>
          </p:nvGrpSpPr>
          <p:grpSpPr>
            <a:xfrm>
              <a:off x="633248" y="28551352"/>
              <a:ext cx="6858000" cy="3465731"/>
              <a:chOff x="381000" y="27279600"/>
              <a:chExt cx="6858000" cy="346573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81000" y="27279600"/>
                <a:ext cx="685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+mn-lt"/>
                  </a:rPr>
                  <a:t>Rocking chair </a:t>
                </a:r>
                <a:r>
                  <a:rPr lang="en-US" sz="3200" b="1" i="1" dirty="0">
                    <a:latin typeface="+mn-lt"/>
                  </a:rPr>
                  <a:t>t</a:t>
                </a:r>
                <a:r>
                  <a:rPr lang="en-US" sz="3200" b="1" i="1" dirty="0" smtClean="0">
                    <a:latin typeface="+mn-lt"/>
                  </a:rPr>
                  <a:t>ime series of motion</a:t>
                </a:r>
                <a:endParaRPr lang="en-US" sz="3200" b="1" i="1" dirty="0">
                  <a:latin typeface="+mn-lt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457200" y="27889200"/>
                <a:ext cx="5804666" cy="2856131"/>
                <a:chOff x="16459200" y="7696200"/>
                <a:chExt cx="5804666" cy="2856131"/>
              </a:xfrm>
            </p:grpSpPr>
            <p:pic>
              <p:nvPicPr>
                <p:cNvPr id="2105" name="Picture 5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3219" r="74870"/>
                <a:stretch>
                  <a:fillRect/>
                </a:stretch>
              </p:blipFill>
              <p:spPr bwMode="auto">
                <a:xfrm>
                  <a:off x="17491842" y="7696200"/>
                  <a:ext cx="2790496" cy="1692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20416345" y="8001000"/>
                  <a:ext cx="1828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+mn-lt"/>
                    </a:rPr>
                    <a:t>Forward</a:t>
                  </a:r>
                  <a:endParaRPr lang="en-US" sz="3200" dirty="0">
                    <a:latin typeface="+mn-lt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0263945" y="9067801"/>
                  <a:ext cx="1828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+mn-lt"/>
                    </a:rPr>
                    <a:t>Backward</a:t>
                  </a:r>
                  <a:endParaRPr lang="en-US" sz="3200" dirty="0">
                    <a:latin typeface="+mn-lt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6459200" y="9906000"/>
                  <a:ext cx="580466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b="1" i="1" dirty="0" smtClean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SimSun" pitchFamily="2" charset="-122"/>
                      <a:cs typeface="Arial" pitchFamily="34" charset="0"/>
                    </a:rPr>
                    <a:t>Inter-Response Interval </a:t>
                  </a:r>
                  <a:r>
                    <a:rPr lang="en-US" altLang="zh-CN" sz="3600" b="1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SimSun" pitchFamily="2" charset="-122"/>
                      <a:cs typeface="Arial" pitchFamily="34" charset="0"/>
                    </a:rPr>
                    <a:t>(IRI) </a:t>
                  </a:r>
                  <a:endParaRPr lang="en-US" sz="3600" b="1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45" name="Straight Arrow Connector 44"/>
                <p:cNvCxnSpPr>
                  <a:stCxn id="40" idx="1"/>
                </p:cNvCxnSpPr>
                <p:nvPr/>
              </p:nvCxnSpPr>
              <p:spPr>
                <a:xfrm flipH="1" flipV="1">
                  <a:off x="17825545" y="8001000"/>
                  <a:ext cx="2590800" cy="2923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41" idx="1"/>
                </p:cNvCxnSpPr>
                <p:nvPr/>
              </p:nvCxnSpPr>
              <p:spPr>
                <a:xfrm flipH="1" flipV="1">
                  <a:off x="18739945" y="9144000"/>
                  <a:ext cx="1524000" cy="2161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ight Brace 51"/>
                <p:cNvSpPr/>
                <p:nvPr/>
              </p:nvSpPr>
              <p:spPr>
                <a:xfrm rot="5400000">
                  <a:off x="17863645" y="9029700"/>
                  <a:ext cx="685800" cy="914400"/>
                </a:xfrm>
                <a:prstGeom prst="rightBrac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>
              <a:off x="7239000" y="28475152"/>
              <a:ext cx="5029200" cy="3541931"/>
              <a:chOff x="9220199" y="28270200"/>
              <a:chExt cx="6617678" cy="3541931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9260982" y="28270200"/>
                <a:ext cx="5505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+mn-lt"/>
                  </a:rPr>
                  <a:t>Beats of the music</a:t>
                </a:r>
                <a:endParaRPr lang="en-US" sz="3200" b="1" i="1" dirty="0">
                  <a:latin typeface="+mn-lt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9220199" y="29108400"/>
                <a:ext cx="6617678" cy="2703731"/>
                <a:chOff x="15925799" y="11049000"/>
                <a:chExt cx="6617678" cy="2703731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5925799" y="11049000"/>
                  <a:ext cx="1199881" cy="1143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15985502" y="13106400"/>
                  <a:ext cx="655797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600" b="1" i="1" dirty="0" smtClean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SimSun" pitchFamily="2" charset="-122"/>
                      <a:cs typeface="Arial" pitchFamily="34" charset="0"/>
                    </a:rPr>
                    <a:t>Inter-Beat Interval</a:t>
                  </a:r>
                  <a:r>
                    <a:rPr lang="en-US" altLang="zh-CN" sz="36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SimSun" pitchFamily="2" charset="-122"/>
                      <a:cs typeface="Arial" pitchFamily="34" charset="0"/>
                    </a:rPr>
                    <a:t> </a:t>
                  </a:r>
                  <a:r>
                    <a:rPr lang="en-US" altLang="zh-CN" sz="3600" b="1" dirty="0" smtClean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SimSun" pitchFamily="2" charset="-122"/>
                      <a:cs typeface="Arial" pitchFamily="34" charset="0"/>
                    </a:rPr>
                    <a:t>(IBI</a:t>
                  </a:r>
                  <a:r>
                    <a:rPr lang="en-US" altLang="zh-CN" sz="3600" b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SimSun" pitchFamily="2" charset="-122"/>
                      <a:cs typeface="Arial" pitchFamily="34" charset="0"/>
                    </a:rPr>
                    <a:t>)</a:t>
                  </a:r>
                  <a:r>
                    <a:rPr lang="en-US" altLang="zh-CN" sz="3600" b="1" i="1" dirty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SimSun" pitchFamily="2" charset="-122"/>
                      <a:cs typeface="Arial" pitchFamily="34" charset="0"/>
                    </a:rPr>
                    <a:t> </a:t>
                  </a:r>
                  <a:endParaRPr lang="en-US" sz="3600" b="1" i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17251784" y="117729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18767402" y="117729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19970616" y="117729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ight Brace 68"/>
                <p:cNvSpPr/>
                <p:nvPr/>
              </p:nvSpPr>
              <p:spPr>
                <a:xfrm rot="5400000" flipV="1">
                  <a:off x="17998554" y="11799732"/>
                  <a:ext cx="609600" cy="1546537"/>
                </a:xfrm>
                <a:prstGeom prst="rightBrac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381000" y="27721036"/>
              <a:ext cx="6432331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+mn-lt"/>
                </a:rPr>
                <a:t>Rocking  Movement Data</a:t>
              </a:r>
              <a:endParaRPr lang="en-US" sz="3600" b="1" dirty="0">
                <a:latin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41628" y="27702642"/>
              <a:ext cx="4800600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+mn-lt"/>
                </a:rPr>
                <a:t>Musical Beat Stimulus </a:t>
              </a:r>
              <a:endParaRPr lang="en-US" sz="3600" b="1" dirty="0">
                <a:latin typeface="+mn-lt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62606" y="26794811"/>
              <a:ext cx="11704320" cy="822960"/>
            </a:xfrm>
            <a:prstGeom prst="roundRect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Preparation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80999" y="27668484"/>
              <a:ext cx="11658600" cy="4617720"/>
            </a:xfrm>
            <a:prstGeom prst="rect">
              <a:avLst/>
            </a:prstGeom>
            <a:noFill/>
            <a:ln w="127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4401800" y="7848600"/>
            <a:ext cx="44196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Dependent Variable: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2496800" y="9601200"/>
            <a:ext cx="8229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i="1" dirty="0" smtClean="0">
                <a:latin typeface="+mj-lt"/>
              </a:rPr>
              <a:t>Expect Simple Ratios:</a:t>
            </a:r>
            <a:endParaRPr lang="en-US" sz="3200" dirty="0" smtClean="0">
              <a:latin typeface="+mj-lt"/>
            </a:endParaRPr>
          </a:p>
          <a:p>
            <a:pPr marL="568325">
              <a:spcAft>
                <a:spcPts val="600"/>
              </a:spcAft>
            </a:pPr>
            <a:r>
              <a:rPr lang="en-US" sz="3200" dirty="0" smtClean="0">
                <a:latin typeface="+mj-lt"/>
              </a:rPr>
              <a:t>“1” = 1:1 = moving with the beat of music</a:t>
            </a:r>
          </a:p>
          <a:p>
            <a:pPr marL="568325"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“2” = 2:1 =  moving 2x as fast as the music</a:t>
            </a: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200" i="1" dirty="0" smtClean="0">
                <a:latin typeface="+mj-lt"/>
              </a:rPr>
              <a:t>Predictions:</a:t>
            </a:r>
          </a:p>
          <a:p>
            <a:pPr marL="568325" indent="-63500">
              <a:spcAft>
                <a:spcPts val="600"/>
              </a:spcAft>
            </a:pPr>
            <a:r>
              <a:rPr lang="en-US" sz="3200" i="1" dirty="0" smtClean="0">
                <a:latin typeface="+mj-lt"/>
              </a:rPr>
              <a:t>Constant ratio as tempo </a:t>
            </a:r>
            <a:r>
              <a:rPr lang="en-US" sz="3200" dirty="0" smtClean="0">
                <a:latin typeface="+mj-lt"/>
              </a:rPr>
              <a:t>↑</a:t>
            </a:r>
            <a:r>
              <a:rPr lang="en-US" sz="3200" dirty="0" smtClean="0"/>
              <a:t> </a:t>
            </a:r>
            <a:r>
              <a:rPr lang="en-US" sz="3200" i="1" dirty="0" smtClean="0">
                <a:latin typeface="+mj-lt"/>
              </a:rPr>
              <a:t>=  sync with music </a:t>
            </a:r>
          </a:p>
          <a:p>
            <a:pPr marL="568325" indent="-63500">
              <a:spcAft>
                <a:spcPts val="600"/>
              </a:spcAft>
            </a:pPr>
            <a:r>
              <a:rPr lang="en-US" sz="3200" dirty="0" smtClean="0">
                <a:latin typeface="+mj-lt"/>
              </a:rPr>
              <a:t>↓</a:t>
            </a:r>
            <a:r>
              <a:rPr lang="en-US" sz="3200" dirty="0" smtClean="0"/>
              <a:t> </a:t>
            </a:r>
            <a:r>
              <a:rPr lang="en-US" sz="3200" i="1" dirty="0" smtClean="0">
                <a:latin typeface="+mj-lt"/>
              </a:rPr>
              <a:t>ratio as tempo </a:t>
            </a:r>
            <a:r>
              <a:rPr lang="en-US" sz="3200" dirty="0" smtClean="0">
                <a:latin typeface="+mj-lt"/>
              </a:rPr>
              <a:t>↑ </a:t>
            </a:r>
            <a:r>
              <a:rPr lang="en-US" sz="3200" i="1" dirty="0" smtClean="0">
                <a:latin typeface="+mj-lt"/>
              </a:rPr>
              <a:t>= </a:t>
            </a:r>
            <a:r>
              <a:rPr lang="en-US" sz="3200" b="1" i="1" dirty="0" smtClean="0">
                <a:latin typeface="+mj-lt"/>
              </a:rPr>
              <a:t>not </a:t>
            </a:r>
            <a:r>
              <a:rPr lang="en-US" sz="3200" i="1" dirty="0" smtClean="0">
                <a:latin typeface="+mj-lt"/>
              </a:rPr>
              <a:t>sync with music  </a:t>
            </a:r>
            <a:endParaRPr lang="en-US" sz="3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39800" y="20574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Sync Ratio  - Baseline Ratio</a:t>
            </a:r>
            <a:endParaRPr lang="en-US" sz="3200" i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249400" y="19964400"/>
            <a:ext cx="44196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Dependent Variable: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2573000" y="217932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+ Values = rocking faster than expected baseline</a:t>
            </a:r>
          </a:p>
          <a:p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- Values = rocking slower than expected baseline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20744793" y="6629400"/>
            <a:ext cx="0" cy="258318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2344400" y="23545800"/>
            <a:ext cx="31013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2496800" y="23600980"/>
            <a:ext cx="8229600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+mn-lt"/>
              </a:rPr>
              <a:t>Did rockers intermittently coordinate their movements with the musical beat?</a:t>
            </a:r>
            <a:endParaRPr lang="en-US" sz="3400" b="1" dirty="0"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0878800" y="303403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Spontaneous:</a:t>
            </a: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en-US" sz="3200" dirty="0" smtClean="0">
                <a:latin typeface="+mn-lt"/>
              </a:rPr>
              <a:t>61% of trials showed relative or stable synchrony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with the music. </a:t>
            </a:r>
          </a:p>
          <a:p>
            <a:r>
              <a:rPr lang="en-US" sz="3200" i="1" dirty="0" smtClean="0">
                <a:latin typeface="+mn-lt"/>
              </a:rPr>
              <a:t>χ</a:t>
            </a:r>
            <a:r>
              <a:rPr lang="en-US" sz="3200" baseline="30000" dirty="0" smtClean="0">
                <a:latin typeface="+mn-lt"/>
              </a:rPr>
              <a:t>2 </a:t>
            </a:r>
            <a:r>
              <a:rPr lang="en-US" sz="3200" dirty="0" smtClean="0">
                <a:latin typeface="+mn-lt"/>
              </a:rPr>
              <a:t>(1, </a:t>
            </a:r>
            <a:r>
              <a:rPr lang="en-US" sz="3200" i="1" dirty="0" smtClean="0">
                <a:latin typeface="+mn-lt"/>
              </a:rPr>
              <a:t>N</a:t>
            </a:r>
            <a:r>
              <a:rPr lang="en-US" sz="3200" dirty="0" smtClean="0">
                <a:latin typeface="+mn-lt"/>
              </a:rPr>
              <a:t> = 143) = 6.72, </a:t>
            </a:r>
            <a:r>
              <a:rPr lang="en-US" sz="3200" i="1" dirty="0" smtClean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 &lt; .05           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7736800" y="2355306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Intentional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condition </a:t>
            </a:r>
          </a:p>
          <a:p>
            <a:r>
              <a:rPr lang="en-US" sz="3200" dirty="0" smtClean="0">
                <a:latin typeface="+mj-lt"/>
              </a:rPr>
              <a:t>e.g., Participant 13, Trial 1 (60 bpm)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8194000" y="24688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 of </a:t>
            </a:r>
            <a:r>
              <a:rPr lang="en-US" sz="3200" b="1" i="1" dirty="0" smtClean="0">
                <a:latin typeface="+mj-lt"/>
              </a:rPr>
              <a:t>stable</a:t>
            </a:r>
            <a:r>
              <a:rPr lang="en-US" sz="3200" dirty="0" smtClean="0">
                <a:latin typeface="+mj-lt"/>
              </a:rPr>
              <a:t> sync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with music</a:t>
            </a:r>
            <a:endParaRPr lang="en-US" sz="3200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955000" y="24688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Example of </a:t>
            </a:r>
            <a:r>
              <a:rPr lang="en-US" sz="3200" b="1" i="1" dirty="0" smtClean="0">
                <a:latin typeface="+mj-lt"/>
              </a:rPr>
              <a:t>intermittent</a:t>
            </a:r>
            <a:r>
              <a:rPr lang="en-US" sz="3200" dirty="0" smtClean="0">
                <a:latin typeface="+mj-lt"/>
              </a:rPr>
              <a:t> sync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with music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 l="18571" t="5714" r="17143" b="8571"/>
          <a:stretch>
            <a:fillRect/>
          </a:stretch>
        </p:blipFill>
        <p:spPr bwMode="auto">
          <a:xfrm>
            <a:off x="27813000" y="2516124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1" cstate="print"/>
          <a:srcRect l="18182" t="1515" r="14773" b="6061"/>
          <a:stretch>
            <a:fillRect/>
          </a:stretch>
        </p:blipFill>
        <p:spPr bwMode="auto">
          <a:xfrm>
            <a:off x="21031200" y="24841200"/>
            <a:ext cx="5608821" cy="57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6" name="Straight Connector 115"/>
          <p:cNvCxnSpPr/>
          <p:nvPr/>
        </p:nvCxnSpPr>
        <p:spPr>
          <a:xfrm>
            <a:off x="35128200" y="23545800"/>
            <a:ext cx="0" cy="89154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2385000" y="16409276"/>
            <a:ext cx="10972800" cy="7136524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Intentional </a:t>
            </a:r>
            <a:r>
              <a:rPr lang="en-US" sz="3200" dirty="0" err="1" smtClean="0">
                <a:latin typeface="+mj-lt"/>
              </a:rPr>
              <a:t>vs</a:t>
            </a:r>
            <a:r>
              <a:rPr lang="en-US" sz="3200" dirty="0" smtClean="0">
                <a:latin typeface="+mj-lt"/>
              </a:rPr>
              <a:t> spontaneous instructions </a:t>
            </a:r>
            <a:r>
              <a:rPr lang="en-US" sz="3200" dirty="0" smtClean="0">
                <a:latin typeface="+mj-lt"/>
                <a:sym typeface="Wingdings" pitchFamily="2" charset="2"/>
              </a:rPr>
              <a:t></a:t>
            </a:r>
            <a:r>
              <a:rPr lang="en-US" sz="3200" dirty="0" smtClean="0">
                <a:latin typeface="+mj-lt"/>
              </a:rPr>
              <a:t> different types of entrainment: </a:t>
            </a:r>
          </a:p>
          <a:p>
            <a:pPr marL="57150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Intentional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→</a:t>
            </a:r>
            <a:r>
              <a:rPr lang="en-US" sz="3200" b="1" dirty="0" smtClean="0">
                <a:latin typeface="+mj-lt"/>
              </a:rPr>
              <a:t> “Move with the music”: </a:t>
            </a:r>
          </a:p>
          <a:p>
            <a:pPr marL="1071563" indent="-2206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Synchronized with the beat</a:t>
            </a:r>
          </a:p>
          <a:p>
            <a:pPr marL="1071563" indent="-2206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Rocked faster than expected (based on baseline trial)</a:t>
            </a:r>
          </a:p>
          <a:p>
            <a:pPr marL="57150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Spontaneous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→</a:t>
            </a:r>
            <a:r>
              <a:rPr lang="en-US" sz="3200" b="1" dirty="0" smtClean="0">
                <a:latin typeface="+mj-lt"/>
              </a:rPr>
              <a:t> “Move at a comfortable pace”: </a:t>
            </a:r>
          </a:p>
          <a:p>
            <a:pPr marL="102870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Little synchrony with the beat </a:t>
            </a:r>
            <a:r>
              <a:rPr lang="en-US" sz="3200" i="1" dirty="0" smtClean="0">
                <a:latin typeface="+mj-lt"/>
              </a:rPr>
              <a:t>across</a:t>
            </a:r>
            <a:r>
              <a:rPr lang="en-US" sz="3200" dirty="0" smtClean="0">
                <a:latin typeface="+mj-lt"/>
              </a:rPr>
              <a:t> trials</a:t>
            </a:r>
          </a:p>
          <a:p>
            <a:pPr marL="1660525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But, intermittent entrainment with beat </a:t>
            </a:r>
            <a:r>
              <a:rPr lang="en-US" sz="3200" i="1" dirty="0" smtClean="0">
                <a:latin typeface="+mj-lt"/>
              </a:rPr>
              <a:t>within</a:t>
            </a:r>
            <a:r>
              <a:rPr lang="en-US" sz="3200" dirty="0" smtClean="0">
                <a:latin typeface="+mj-lt"/>
              </a:rPr>
              <a:t> trials  </a:t>
            </a:r>
          </a:p>
          <a:p>
            <a:pPr marL="102870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Changed their pace because of the music </a:t>
            </a:r>
          </a:p>
          <a:p>
            <a:pPr marL="1597025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Rocked faster than expected (based on baseline trial)</a:t>
            </a:r>
          </a:p>
          <a:p>
            <a:pPr marL="1597025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Effects occurred in spite of distracter task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496800" y="15468600"/>
            <a:ext cx="8229600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+mn-lt"/>
              </a:rPr>
              <a:t>Did music affect rocking speed?</a:t>
            </a:r>
            <a:endParaRPr lang="en-US" sz="3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1044</Words>
  <Application>Microsoft Office PowerPoint</Application>
  <PresentationFormat>Custom</PresentationFormat>
  <Paragraphs>130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Differences between Spontaneous and Intentional Entrainment to a Musical Beat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Rocking in Synch: Effects of music on interpersonal coordination</dc:title>
  <dc:creator>Alex</dc:creator>
  <cp:lastModifiedBy>Alex</cp:lastModifiedBy>
  <cp:revision>430</cp:revision>
  <dcterms:created xsi:type="dcterms:W3CDTF">2009-06-01T14:56:30Z</dcterms:created>
  <dcterms:modified xsi:type="dcterms:W3CDTF">2010-05-26T14:37:13Z</dcterms:modified>
</cp:coreProperties>
</file>